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512" r:id="rId3"/>
    <p:sldId id="465" r:id="rId4"/>
    <p:sldId id="466" r:id="rId5"/>
    <p:sldId id="467" r:id="rId6"/>
    <p:sldId id="496" r:id="rId7"/>
    <p:sldId id="497" r:id="rId8"/>
    <p:sldId id="498" r:id="rId9"/>
    <p:sldId id="501" r:id="rId10"/>
    <p:sldId id="469" r:id="rId11"/>
    <p:sldId id="500" r:id="rId12"/>
    <p:sldId id="502" r:id="rId13"/>
    <p:sldId id="503" r:id="rId14"/>
    <p:sldId id="504" r:id="rId15"/>
    <p:sldId id="505" r:id="rId16"/>
    <p:sldId id="506" r:id="rId17"/>
    <p:sldId id="507" r:id="rId18"/>
    <p:sldId id="508" r:id="rId19"/>
    <p:sldId id="509" r:id="rId20"/>
    <p:sldId id="510" r:id="rId21"/>
    <p:sldId id="468" r:id="rId22"/>
    <p:sldId id="476" r:id="rId23"/>
    <p:sldId id="475" r:id="rId24"/>
    <p:sldId id="474" r:id="rId25"/>
    <p:sldId id="473" r:id="rId26"/>
    <p:sldId id="472" r:id="rId27"/>
    <p:sldId id="471" r:id="rId28"/>
    <p:sldId id="470" r:id="rId29"/>
    <p:sldId id="489" r:id="rId30"/>
    <p:sldId id="490" r:id="rId31"/>
    <p:sldId id="36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2" autoAdjust="0"/>
    <p:restoredTop sz="91816" autoAdjust="0"/>
  </p:normalViewPr>
  <p:slideViewPr>
    <p:cSldViewPr>
      <p:cViewPr varScale="1">
        <p:scale>
          <a:sx n="54" d="100"/>
          <a:sy n="54" d="100"/>
        </p:scale>
        <p:origin x="-9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EE581-FB87-4C57-943E-62AEB92DC704}" type="doc">
      <dgm:prSet loTypeId="urn:microsoft.com/office/officeart/2005/8/layout/hProcess11" loCatId="process" qsTypeId="urn:microsoft.com/office/officeart/2005/8/quickstyle/simple1" qsCatId="simple" csTypeId="urn:microsoft.com/office/officeart/2005/8/colors/accent5_3" csCatId="accent5" phldr="1"/>
      <dgm:spPr/>
      <dgm:t>
        <a:bodyPr/>
        <a:lstStyle/>
        <a:p>
          <a:endParaRPr lang="zh-CN" altLang="en-US"/>
        </a:p>
      </dgm:t>
    </dgm:pt>
    <dgm:pt modelId="{758CF297-DE02-42BD-86E4-EF08F35AEF4A}">
      <dgm:prSet/>
      <dgm:spPr/>
      <dgm:t>
        <a:bodyPr/>
        <a:lstStyle/>
        <a:p>
          <a:pPr rtl="0"/>
          <a:r>
            <a:rPr lang="en-US" dirty="0" smtClean="0">
              <a:effectLst/>
              <a:latin typeface="Times New Roman" pitchFamily="18" charset="0"/>
              <a:cs typeface="Times New Roman" pitchFamily="18" charset="0"/>
            </a:rPr>
            <a:t>1989</a:t>
          </a:r>
          <a:endParaRPr lang="en-US" dirty="0">
            <a:effectLst/>
            <a:latin typeface="Times New Roman" pitchFamily="18" charset="0"/>
            <a:cs typeface="Times New Roman" pitchFamily="18" charset="0"/>
          </a:endParaRPr>
        </a:p>
      </dgm:t>
    </dgm:pt>
    <dgm:pt modelId="{7C5A172B-3CDB-4D41-A511-C801B4557AD5}" type="parTrans" cxnId="{D4C5EC60-B775-4D07-A5DD-5BADCFB10C0A}">
      <dgm:prSet/>
      <dgm:spPr/>
      <dgm:t>
        <a:bodyPr/>
        <a:lstStyle/>
        <a:p>
          <a:endParaRPr lang="zh-CN" altLang="en-US">
            <a:latin typeface="Times New Roman" pitchFamily="18" charset="0"/>
            <a:cs typeface="Times New Roman" pitchFamily="18" charset="0"/>
          </a:endParaRPr>
        </a:p>
      </dgm:t>
    </dgm:pt>
    <dgm:pt modelId="{466531D6-9889-4058-8A01-0F199192BE9C}" type="sibTrans" cxnId="{D4C5EC60-B775-4D07-A5DD-5BADCFB10C0A}">
      <dgm:prSet/>
      <dgm:spPr/>
      <dgm:t>
        <a:bodyPr/>
        <a:lstStyle/>
        <a:p>
          <a:endParaRPr lang="zh-CN" altLang="en-US">
            <a:latin typeface="Times New Roman" pitchFamily="18" charset="0"/>
            <a:cs typeface="Times New Roman" pitchFamily="18" charset="0"/>
          </a:endParaRPr>
        </a:p>
      </dgm:t>
    </dgm:pt>
    <dgm:pt modelId="{F6F9BBAB-7F53-4B9F-A313-500CD519ADDC}">
      <dgm:prSet/>
      <dgm:spPr/>
      <dgm:t>
        <a:bodyPr/>
        <a:lstStyle/>
        <a:p>
          <a:pPr rtl="0"/>
          <a:r>
            <a:rPr lang="en-US" dirty="0" smtClean="0">
              <a:latin typeface="Times New Roman" pitchFamily="18" charset="0"/>
              <a:cs typeface="Times New Roman" pitchFamily="18" charset="0"/>
            </a:rPr>
            <a:t>1995</a:t>
          </a:r>
          <a:endParaRPr lang="en-US" dirty="0">
            <a:latin typeface="Times New Roman" pitchFamily="18" charset="0"/>
            <a:cs typeface="Times New Roman" pitchFamily="18" charset="0"/>
          </a:endParaRPr>
        </a:p>
      </dgm:t>
    </dgm:pt>
    <dgm:pt modelId="{7A5579D5-16AD-4CF2-8F64-FFDB2570B341}" type="parTrans" cxnId="{4BA7A134-AEDE-4568-9567-88B871BBDA79}">
      <dgm:prSet/>
      <dgm:spPr/>
      <dgm:t>
        <a:bodyPr/>
        <a:lstStyle/>
        <a:p>
          <a:endParaRPr lang="zh-CN" altLang="en-US">
            <a:latin typeface="Times New Roman" pitchFamily="18" charset="0"/>
            <a:cs typeface="Times New Roman" pitchFamily="18" charset="0"/>
          </a:endParaRPr>
        </a:p>
      </dgm:t>
    </dgm:pt>
    <dgm:pt modelId="{158B3308-087F-4F0C-BA53-6C0F19B980B8}" type="sibTrans" cxnId="{4BA7A134-AEDE-4568-9567-88B871BBDA79}">
      <dgm:prSet/>
      <dgm:spPr/>
      <dgm:t>
        <a:bodyPr/>
        <a:lstStyle/>
        <a:p>
          <a:endParaRPr lang="zh-CN" altLang="en-US">
            <a:latin typeface="Times New Roman" pitchFamily="18" charset="0"/>
            <a:cs typeface="Times New Roman" pitchFamily="18" charset="0"/>
          </a:endParaRPr>
        </a:p>
      </dgm:t>
    </dgm:pt>
    <dgm:pt modelId="{A5EC663C-5986-450A-819C-66D494990396}">
      <dgm:prSet/>
      <dgm:spPr/>
      <dgm:t>
        <a:bodyPr/>
        <a:lstStyle/>
        <a:p>
          <a:pPr rtl="0"/>
          <a:r>
            <a:rPr lang="en-US" dirty="0" smtClean="0">
              <a:latin typeface="Times New Roman" pitchFamily="18" charset="0"/>
              <a:cs typeface="Times New Roman" pitchFamily="18" charset="0"/>
            </a:rPr>
            <a:t>1998</a:t>
          </a:r>
          <a:endParaRPr lang="en-US" dirty="0">
            <a:latin typeface="Times New Roman" pitchFamily="18" charset="0"/>
            <a:cs typeface="Times New Roman" pitchFamily="18" charset="0"/>
          </a:endParaRPr>
        </a:p>
      </dgm:t>
    </dgm:pt>
    <dgm:pt modelId="{8EBA2339-B4A4-45BF-B9DD-93549EAD5152}" type="parTrans" cxnId="{62F0A6B3-E07B-4CC6-A43A-1FF589DA897D}">
      <dgm:prSet/>
      <dgm:spPr/>
      <dgm:t>
        <a:bodyPr/>
        <a:lstStyle/>
        <a:p>
          <a:endParaRPr lang="zh-CN" altLang="en-US">
            <a:latin typeface="Times New Roman" pitchFamily="18" charset="0"/>
            <a:cs typeface="Times New Roman" pitchFamily="18" charset="0"/>
          </a:endParaRPr>
        </a:p>
      </dgm:t>
    </dgm:pt>
    <dgm:pt modelId="{22AA1D4E-6B59-4858-BFB8-48964576541A}" type="sibTrans" cxnId="{62F0A6B3-E07B-4CC6-A43A-1FF589DA897D}">
      <dgm:prSet/>
      <dgm:spPr/>
      <dgm:t>
        <a:bodyPr/>
        <a:lstStyle/>
        <a:p>
          <a:endParaRPr lang="zh-CN" altLang="en-US">
            <a:latin typeface="Times New Roman" pitchFamily="18" charset="0"/>
            <a:cs typeface="Times New Roman" pitchFamily="18" charset="0"/>
          </a:endParaRPr>
        </a:p>
      </dgm:t>
    </dgm:pt>
    <dgm:pt modelId="{469DD949-4EBC-4DB1-91DB-4775B6DC1C4C}">
      <dgm:prSet/>
      <dgm:spPr/>
      <dgm:t>
        <a:bodyPr/>
        <a:lstStyle/>
        <a:p>
          <a:pPr rtl="0"/>
          <a:r>
            <a:rPr lang="en-US" dirty="0" smtClean="0">
              <a:latin typeface="Times New Roman" pitchFamily="18" charset="0"/>
              <a:cs typeface="Times New Roman" pitchFamily="18" charset="0"/>
            </a:rPr>
            <a:t>2004</a:t>
          </a:r>
          <a:endParaRPr lang="en-US" dirty="0">
            <a:latin typeface="Times New Roman" pitchFamily="18" charset="0"/>
            <a:cs typeface="Times New Roman" pitchFamily="18" charset="0"/>
          </a:endParaRPr>
        </a:p>
      </dgm:t>
    </dgm:pt>
    <dgm:pt modelId="{DA16AEC5-CF32-409A-A16F-972B9C358AF3}" type="parTrans" cxnId="{5D09BE30-CBEB-47CF-BD07-2740E464144D}">
      <dgm:prSet/>
      <dgm:spPr/>
      <dgm:t>
        <a:bodyPr/>
        <a:lstStyle/>
        <a:p>
          <a:endParaRPr lang="zh-CN" altLang="en-US">
            <a:latin typeface="Times New Roman" pitchFamily="18" charset="0"/>
            <a:cs typeface="Times New Roman" pitchFamily="18" charset="0"/>
          </a:endParaRPr>
        </a:p>
      </dgm:t>
    </dgm:pt>
    <dgm:pt modelId="{4065336B-CDBE-4E39-8AA8-C009EB7A29D8}" type="sibTrans" cxnId="{5D09BE30-CBEB-47CF-BD07-2740E464144D}">
      <dgm:prSet/>
      <dgm:spPr/>
      <dgm:t>
        <a:bodyPr/>
        <a:lstStyle/>
        <a:p>
          <a:endParaRPr lang="zh-CN" altLang="en-US">
            <a:latin typeface="Times New Roman" pitchFamily="18" charset="0"/>
            <a:cs typeface="Times New Roman" pitchFamily="18" charset="0"/>
          </a:endParaRPr>
        </a:p>
      </dgm:t>
    </dgm:pt>
    <dgm:pt modelId="{7E752C05-BD85-48E7-B818-BEC0739DAE7A}">
      <dgm:prSet/>
      <dgm:spPr/>
      <dgm:t>
        <a:bodyPr/>
        <a:lstStyle/>
        <a:p>
          <a:pPr rtl="0"/>
          <a:r>
            <a:rPr lang="en-US" dirty="0" smtClean="0">
              <a:latin typeface="Times New Roman" pitchFamily="18" charset="0"/>
              <a:cs typeface="Times New Roman" pitchFamily="18" charset="0"/>
            </a:rPr>
            <a:t>2008</a:t>
          </a:r>
          <a:endParaRPr lang="en-US" dirty="0">
            <a:latin typeface="Times New Roman" pitchFamily="18" charset="0"/>
            <a:cs typeface="Times New Roman" pitchFamily="18" charset="0"/>
          </a:endParaRPr>
        </a:p>
      </dgm:t>
    </dgm:pt>
    <dgm:pt modelId="{1F434002-F89F-4741-BB1E-6E6E9A8643B0}" type="parTrans" cxnId="{686862C5-F178-4F87-BF16-04731909E152}">
      <dgm:prSet/>
      <dgm:spPr/>
      <dgm:t>
        <a:bodyPr/>
        <a:lstStyle/>
        <a:p>
          <a:endParaRPr lang="zh-CN" altLang="en-US">
            <a:latin typeface="Times New Roman" pitchFamily="18" charset="0"/>
            <a:cs typeface="Times New Roman" pitchFamily="18" charset="0"/>
          </a:endParaRPr>
        </a:p>
      </dgm:t>
    </dgm:pt>
    <dgm:pt modelId="{AD45E58D-87B0-4A63-BE89-F2CC19E1D642}" type="sibTrans" cxnId="{686862C5-F178-4F87-BF16-04731909E152}">
      <dgm:prSet/>
      <dgm:spPr/>
      <dgm:t>
        <a:bodyPr/>
        <a:lstStyle/>
        <a:p>
          <a:endParaRPr lang="zh-CN" altLang="en-US">
            <a:latin typeface="Times New Roman" pitchFamily="18" charset="0"/>
            <a:cs typeface="Times New Roman" pitchFamily="18" charset="0"/>
          </a:endParaRPr>
        </a:p>
      </dgm:t>
    </dgm:pt>
    <dgm:pt modelId="{157A188E-C34A-40BE-AF72-03E830D3C933}">
      <dgm:prSet/>
      <dgm:spPr/>
      <dgm:t>
        <a:bodyPr/>
        <a:lstStyle/>
        <a:p>
          <a:pPr rtl="0"/>
          <a:r>
            <a:rPr lang="en-US" dirty="0" smtClean="0">
              <a:latin typeface="Times New Roman" pitchFamily="18" charset="0"/>
              <a:cs typeface="Times New Roman" pitchFamily="18" charset="0"/>
            </a:rPr>
            <a:t>2013</a:t>
          </a:r>
          <a:endParaRPr lang="en-US" dirty="0">
            <a:latin typeface="Times New Roman" pitchFamily="18" charset="0"/>
            <a:cs typeface="Times New Roman" pitchFamily="18" charset="0"/>
          </a:endParaRPr>
        </a:p>
      </dgm:t>
    </dgm:pt>
    <dgm:pt modelId="{A4C2F7BA-9E9E-4B51-959C-E4B01D70119A}" type="parTrans" cxnId="{2F7C43CF-58CF-4446-A30D-433790A230D6}">
      <dgm:prSet/>
      <dgm:spPr/>
      <dgm:t>
        <a:bodyPr/>
        <a:lstStyle/>
        <a:p>
          <a:endParaRPr lang="zh-CN" altLang="en-US">
            <a:latin typeface="Times New Roman" pitchFamily="18" charset="0"/>
            <a:cs typeface="Times New Roman" pitchFamily="18" charset="0"/>
          </a:endParaRPr>
        </a:p>
      </dgm:t>
    </dgm:pt>
    <dgm:pt modelId="{847B5238-54D0-489D-B741-A0A7C130E3E8}" type="sibTrans" cxnId="{2F7C43CF-58CF-4446-A30D-433790A230D6}">
      <dgm:prSet/>
      <dgm:spPr/>
      <dgm:t>
        <a:bodyPr/>
        <a:lstStyle/>
        <a:p>
          <a:endParaRPr lang="zh-CN" altLang="en-US">
            <a:latin typeface="Times New Roman" pitchFamily="18" charset="0"/>
            <a:cs typeface="Times New Roman" pitchFamily="18" charset="0"/>
          </a:endParaRPr>
        </a:p>
      </dgm:t>
    </dgm:pt>
    <dgm:pt modelId="{95BDD284-27D4-467C-AD9D-E2E5BD0E12B9}">
      <dgm:prSet/>
      <dgm:spPr/>
      <dgm:t>
        <a:bodyPr/>
        <a:lstStyle/>
        <a:p>
          <a:pPr rtl="0"/>
          <a:r>
            <a:rPr lang="en-US" dirty="0" smtClean="0">
              <a:latin typeface="Times New Roman" pitchFamily="18" charset="0"/>
              <a:cs typeface="Times New Roman" pitchFamily="18" charset="0"/>
            </a:rPr>
            <a:t>2016</a:t>
          </a:r>
          <a:endParaRPr lang="en-US" dirty="0">
            <a:latin typeface="Times New Roman" pitchFamily="18" charset="0"/>
            <a:cs typeface="Times New Roman" pitchFamily="18" charset="0"/>
          </a:endParaRPr>
        </a:p>
      </dgm:t>
    </dgm:pt>
    <dgm:pt modelId="{6027B683-60BB-4331-A203-ED107D9D9EFE}" type="parTrans" cxnId="{25FF0FE3-9D8E-42A9-8434-E2EE14A23842}">
      <dgm:prSet/>
      <dgm:spPr/>
      <dgm:t>
        <a:bodyPr/>
        <a:lstStyle/>
        <a:p>
          <a:endParaRPr lang="zh-CN" altLang="en-US">
            <a:latin typeface="Times New Roman" pitchFamily="18" charset="0"/>
            <a:cs typeface="Times New Roman" pitchFamily="18" charset="0"/>
          </a:endParaRPr>
        </a:p>
      </dgm:t>
    </dgm:pt>
    <dgm:pt modelId="{255BC0FA-C4AF-4BE6-BBF4-0A2E62557E77}" type="sibTrans" cxnId="{25FF0FE3-9D8E-42A9-8434-E2EE14A23842}">
      <dgm:prSet/>
      <dgm:spPr/>
      <dgm:t>
        <a:bodyPr/>
        <a:lstStyle/>
        <a:p>
          <a:endParaRPr lang="zh-CN" altLang="en-US">
            <a:latin typeface="Times New Roman" pitchFamily="18" charset="0"/>
            <a:cs typeface="Times New Roman" pitchFamily="18" charset="0"/>
          </a:endParaRPr>
        </a:p>
      </dgm:t>
    </dgm:pt>
    <dgm:pt modelId="{3B62A5C0-E3FF-4CD8-BE1E-A9AFF9DFDF45}">
      <dgm:prSet/>
      <dgm:spPr/>
      <dgm:t>
        <a:bodyPr/>
        <a:lstStyle/>
        <a:p>
          <a:pPr rtl="0"/>
          <a:r>
            <a:rPr lang="en-US" dirty="0" smtClean="0">
              <a:latin typeface="Times New Roman" pitchFamily="18" charset="0"/>
              <a:cs typeface="Times New Roman" pitchFamily="18" charset="0"/>
            </a:rPr>
            <a:t>2019</a:t>
          </a:r>
          <a:endParaRPr lang="en-US" dirty="0">
            <a:latin typeface="Times New Roman" pitchFamily="18" charset="0"/>
            <a:cs typeface="Times New Roman" pitchFamily="18" charset="0"/>
          </a:endParaRPr>
        </a:p>
      </dgm:t>
    </dgm:pt>
    <dgm:pt modelId="{F358E172-4839-4583-86F4-51B5D6CDEB5A}" type="parTrans" cxnId="{991494D1-FFDC-4BE1-B842-47C876657186}">
      <dgm:prSet/>
      <dgm:spPr/>
      <dgm:t>
        <a:bodyPr/>
        <a:lstStyle/>
        <a:p>
          <a:endParaRPr lang="zh-CN" altLang="en-US">
            <a:latin typeface="Times New Roman" pitchFamily="18" charset="0"/>
            <a:cs typeface="Times New Roman" pitchFamily="18" charset="0"/>
          </a:endParaRPr>
        </a:p>
      </dgm:t>
    </dgm:pt>
    <dgm:pt modelId="{77E7D30F-E36F-4149-80F8-0E29EF341243}" type="sibTrans" cxnId="{991494D1-FFDC-4BE1-B842-47C876657186}">
      <dgm:prSet/>
      <dgm:spPr/>
      <dgm:t>
        <a:bodyPr/>
        <a:lstStyle/>
        <a:p>
          <a:endParaRPr lang="zh-CN" altLang="en-US">
            <a:latin typeface="Times New Roman" pitchFamily="18" charset="0"/>
            <a:cs typeface="Times New Roman" pitchFamily="18" charset="0"/>
          </a:endParaRPr>
        </a:p>
      </dgm:t>
    </dgm:pt>
    <dgm:pt modelId="{F1F80383-D575-4A3F-B9B4-CD0A271EB7BF}">
      <dgm:prSet/>
      <dgm:spPr/>
      <dgm:t>
        <a:bodyPr/>
        <a:lstStyle/>
        <a:p>
          <a:pPr rtl="0"/>
          <a:r>
            <a:rPr lang="en-US" dirty="0" smtClean="0">
              <a:latin typeface="Times New Roman" pitchFamily="18" charset="0"/>
              <a:cs typeface="Times New Roman" pitchFamily="18" charset="0"/>
            </a:rPr>
            <a:t>2021</a:t>
          </a:r>
          <a:endParaRPr lang="zh-CN" dirty="0">
            <a:latin typeface="Times New Roman" pitchFamily="18" charset="0"/>
            <a:cs typeface="Times New Roman" pitchFamily="18" charset="0"/>
          </a:endParaRPr>
        </a:p>
      </dgm:t>
    </dgm:pt>
    <dgm:pt modelId="{6F91462E-5AC4-4C3F-A462-5426EC776AC7}" type="parTrans" cxnId="{7CF31C7F-FEBD-4EC2-8315-4034C2FB7419}">
      <dgm:prSet/>
      <dgm:spPr/>
      <dgm:t>
        <a:bodyPr/>
        <a:lstStyle/>
        <a:p>
          <a:endParaRPr lang="zh-CN" altLang="en-US">
            <a:latin typeface="Times New Roman" pitchFamily="18" charset="0"/>
            <a:cs typeface="Times New Roman" pitchFamily="18" charset="0"/>
          </a:endParaRPr>
        </a:p>
      </dgm:t>
    </dgm:pt>
    <dgm:pt modelId="{F2F9B1E4-9C15-4B34-93B5-9679874CA184}" type="sibTrans" cxnId="{7CF31C7F-FEBD-4EC2-8315-4034C2FB7419}">
      <dgm:prSet/>
      <dgm:spPr/>
      <dgm:t>
        <a:bodyPr/>
        <a:lstStyle/>
        <a:p>
          <a:endParaRPr lang="zh-CN" altLang="en-US">
            <a:latin typeface="Times New Roman" pitchFamily="18" charset="0"/>
            <a:cs typeface="Times New Roman" pitchFamily="18" charset="0"/>
          </a:endParaRPr>
        </a:p>
      </dgm:t>
    </dgm:pt>
    <dgm:pt modelId="{5289322C-B4C7-4231-89AD-B0C52489CE7E}" type="pres">
      <dgm:prSet presAssocID="{7CAEE581-FB87-4C57-943E-62AEB92DC704}" presName="Name0" presStyleCnt="0">
        <dgm:presLayoutVars>
          <dgm:dir/>
          <dgm:resizeHandles val="exact"/>
        </dgm:presLayoutVars>
      </dgm:prSet>
      <dgm:spPr/>
      <dgm:t>
        <a:bodyPr/>
        <a:lstStyle/>
        <a:p>
          <a:endParaRPr lang="zh-CN" altLang="en-US"/>
        </a:p>
      </dgm:t>
    </dgm:pt>
    <dgm:pt modelId="{DB358BC2-A9AF-4A59-B5D1-505EF42A2CE2}" type="pres">
      <dgm:prSet presAssocID="{7CAEE581-FB87-4C57-943E-62AEB92DC704}" presName="arrow" presStyleLbl="bgShp" presStyleIdx="0" presStyleCnt="1" custLinFactNeighborY="8327"/>
      <dgm:spPr>
        <a:solidFill>
          <a:srgbClr val="FFC000"/>
        </a:solidFill>
      </dgm:spPr>
      <dgm:t>
        <a:bodyPr/>
        <a:lstStyle/>
        <a:p>
          <a:endParaRPr lang="zh-CN" altLang="en-US"/>
        </a:p>
      </dgm:t>
    </dgm:pt>
    <dgm:pt modelId="{513AA26D-6437-4585-A709-E71F060AD181}" type="pres">
      <dgm:prSet presAssocID="{7CAEE581-FB87-4C57-943E-62AEB92DC704}" presName="points" presStyleCnt="0"/>
      <dgm:spPr/>
    </dgm:pt>
    <dgm:pt modelId="{F68A434C-4F8A-4D1F-978B-BA20C213403E}" type="pres">
      <dgm:prSet presAssocID="{758CF297-DE02-42BD-86E4-EF08F35AEF4A}" presName="compositeA" presStyleCnt="0"/>
      <dgm:spPr/>
    </dgm:pt>
    <dgm:pt modelId="{B1FDB5C3-A884-447A-BF45-621310A1F039}" type="pres">
      <dgm:prSet presAssocID="{758CF297-DE02-42BD-86E4-EF08F35AEF4A}" presName="textA" presStyleLbl="revTx" presStyleIdx="0" presStyleCnt="9" custLinFactNeighborY="18915">
        <dgm:presLayoutVars>
          <dgm:bulletEnabled val="1"/>
        </dgm:presLayoutVars>
      </dgm:prSet>
      <dgm:spPr/>
      <dgm:t>
        <a:bodyPr/>
        <a:lstStyle/>
        <a:p>
          <a:endParaRPr lang="zh-CN" altLang="en-US"/>
        </a:p>
      </dgm:t>
    </dgm:pt>
    <dgm:pt modelId="{05BE0323-FFF6-4C69-99D7-2EAF7C20C46D}" type="pres">
      <dgm:prSet presAssocID="{758CF297-DE02-42BD-86E4-EF08F35AEF4A}" presName="circleA" presStyleLbl="node1" presStyleIdx="0" presStyleCnt="9" custLinFactNeighborY="24754"/>
      <dgm:spPr>
        <a:solidFill>
          <a:srgbClr val="FF0000"/>
        </a:solidFill>
      </dgm:spPr>
      <dgm:t>
        <a:bodyPr/>
        <a:lstStyle/>
        <a:p>
          <a:endParaRPr lang="zh-CN" altLang="en-US"/>
        </a:p>
      </dgm:t>
    </dgm:pt>
    <dgm:pt modelId="{9AF834DC-3FF8-4F47-B9C4-3DCF2E1C47CD}" type="pres">
      <dgm:prSet presAssocID="{758CF297-DE02-42BD-86E4-EF08F35AEF4A}" presName="spaceA" presStyleCnt="0"/>
      <dgm:spPr/>
    </dgm:pt>
    <dgm:pt modelId="{EE45C28D-3E6D-46AB-9E6F-B2F44451A20D}" type="pres">
      <dgm:prSet presAssocID="{466531D6-9889-4058-8A01-0F199192BE9C}" presName="space" presStyleCnt="0"/>
      <dgm:spPr/>
    </dgm:pt>
    <dgm:pt modelId="{21DFDEE2-E13B-4EC5-A4C8-F6357C7E3D5E}" type="pres">
      <dgm:prSet presAssocID="{F6F9BBAB-7F53-4B9F-A313-500CD519ADDC}" presName="compositeB" presStyleCnt="0"/>
      <dgm:spPr/>
    </dgm:pt>
    <dgm:pt modelId="{9ABC0C43-E792-4CC2-A452-FE84EAF105C4}" type="pres">
      <dgm:prSet presAssocID="{F6F9BBAB-7F53-4B9F-A313-500CD519ADDC}" presName="textB" presStyleLbl="revTx" presStyleIdx="1" presStyleCnt="9">
        <dgm:presLayoutVars>
          <dgm:bulletEnabled val="1"/>
        </dgm:presLayoutVars>
      </dgm:prSet>
      <dgm:spPr/>
      <dgm:t>
        <a:bodyPr/>
        <a:lstStyle/>
        <a:p>
          <a:endParaRPr lang="zh-CN" altLang="en-US"/>
        </a:p>
      </dgm:t>
    </dgm:pt>
    <dgm:pt modelId="{85C01812-D64B-4747-AB53-F8B6F44C6C77}" type="pres">
      <dgm:prSet presAssocID="{F6F9BBAB-7F53-4B9F-A313-500CD519ADDC}" presName="circleB" presStyleLbl="node1" presStyleIdx="1" presStyleCnt="9" custLinFactNeighborY="24754"/>
      <dgm:spPr>
        <a:solidFill>
          <a:srgbClr val="FF0000"/>
        </a:solidFill>
      </dgm:spPr>
      <dgm:t>
        <a:bodyPr/>
        <a:lstStyle/>
        <a:p>
          <a:endParaRPr lang="zh-CN" altLang="en-US"/>
        </a:p>
      </dgm:t>
    </dgm:pt>
    <dgm:pt modelId="{DD8035DD-2BEC-4DF4-9C64-D5B409E3D9B9}" type="pres">
      <dgm:prSet presAssocID="{F6F9BBAB-7F53-4B9F-A313-500CD519ADDC}" presName="spaceB" presStyleCnt="0"/>
      <dgm:spPr/>
    </dgm:pt>
    <dgm:pt modelId="{37DE11E8-4894-407F-B98F-77BB0680E72F}" type="pres">
      <dgm:prSet presAssocID="{158B3308-087F-4F0C-BA53-6C0F19B980B8}" presName="space" presStyleCnt="0"/>
      <dgm:spPr/>
    </dgm:pt>
    <dgm:pt modelId="{D4C5C665-5987-40BF-8F29-BF2B589131C8}" type="pres">
      <dgm:prSet presAssocID="{A5EC663C-5986-450A-819C-66D494990396}" presName="compositeA" presStyleCnt="0"/>
      <dgm:spPr/>
    </dgm:pt>
    <dgm:pt modelId="{DE59D30B-41C1-45A6-BF54-09BB427AD8D7}" type="pres">
      <dgm:prSet presAssocID="{A5EC663C-5986-450A-819C-66D494990396}" presName="textA" presStyleLbl="revTx" presStyleIdx="2" presStyleCnt="9" custLinFactNeighborY="18915">
        <dgm:presLayoutVars>
          <dgm:bulletEnabled val="1"/>
        </dgm:presLayoutVars>
      </dgm:prSet>
      <dgm:spPr/>
      <dgm:t>
        <a:bodyPr/>
        <a:lstStyle/>
        <a:p>
          <a:endParaRPr lang="zh-CN" altLang="en-US"/>
        </a:p>
      </dgm:t>
    </dgm:pt>
    <dgm:pt modelId="{5BF5A913-81A3-498F-9DDF-DC5DB9BD71D2}" type="pres">
      <dgm:prSet presAssocID="{A5EC663C-5986-450A-819C-66D494990396}" presName="circleA" presStyleLbl="node1" presStyleIdx="2" presStyleCnt="9" custLinFactNeighborY="24754"/>
      <dgm:spPr>
        <a:solidFill>
          <a:srgbClr val="FF0000"/>
        </a:solidFill>
      </dgm:spPr>
      <dgm:t>
        <a:bodyPr/>
        <a:lstStyle/>
        <a:p>
          <a:endParaRPr lang="zh-CN" altLang="en-US"/>
        </a:p>
      </dgm:t>
    </dgm:pt>
    <dgm:pt modelId="{9DF0F37E-2EBA-4911-B924-F6DEA35FA054}" type="pres">
      <dgm:prSet presAssocID="{A5EC663C-5986-450A-819C-66D494990396}" presName="spaceA" presStyleCnt="0"/>
      <dgm:spPr/>
    </dgm:pt>
    <dgm:pt modelId="{FE12DB75-B52C-472E-91D9-53F2D4FBD2CB}" type="pres">
      <dgm:prSet presAssocID="{22AA1D4E-6B59-4858-BFB8-48964576541A}" presName="space" presStyleCnt="0"/>
      <dgm:spPr/>
    </dgm:pt>
    <dgm:pt modelId="{F335864A-B96A-4D55-B3A7-84450A7947A1}" type="pres">
      <dgm:prSet presAssocID="{469DD949-4EBC-4DB1-91DB-4775B6DC1C4C}" presName="compositeB" presStyleCnt="0"/>
      <dgm:spPr/>
    </dgm:pt>
    <dgm:pt modelId="{D91AAD8D-BCE8-4E75-8A12-36D6B2FD6259}" type="pres">
      <dgm:prSet presAssocID="{469DD949-4EBC-4DB1-91DB-4775B6DC1C4C}" presName="textB" presStyleLbl="revTx" presStyleIdx="3" presStyleCnt="9">
        <dgm:presLayoutVars>
          <dgm:bulletEnabled val="1"/>
        </dgm:presLayoutVars>
      </dgm:prSet>
      <dgm:spPr/>
      <dgm:t>
        <a:bodyPr/>
        <a:lstStyle/>
        <a:p>
          <a:endParaRPr lang="zh-CN" altLang="en-US"/>
        </a:p>
      </dgm:t>
    </dgm:pt>
    <dgm:pt modelId="{2F40F624-85D3-41D1-AA29-12F6B8906D1E}" type="pres">
      <dgm:prSet presAssocID="{469DD949-4EBC-4DB1-91DB-4775B6DC1C4C}" presName="circleB" presStyleLbl="node1" presStyleIdx="3" presStyleCnt="9" custLinFactNeighborY="24754"/>
      <dgm:spPr>
        <a:solidFill>
          <a:srgbClr val="FF0000"/>
        </a:solidFill>
      </dgm:spPr>
      <dgm:t>
        <a:bodyPr/>
        <a:lstStyle/>
        <a:p>
          <a:endParaRPr lang="zh-CN" altLang="en-US"/>
        </a:p>
      </dgm:t>
    </dgm:pt>
    <dgm:pt modelId="{8F6BDED6-30C2-4143-B777-8774BACCD8BE}" type="pres">
      <dgm:prSet presAssocID="{469DD949-4EBC-4DB1-91DB-4775B6DC1C4C}" presName="spaceB" presStyleCnt="0"/>
      <dgm:spPr/>
    </dgm:pt>
    <dgm:pt modelId="{E9582A4A-8D7D-44CD-AAC9-1320AF60114F}" type="pres">
      <dgm:prSet presAssocID="{4065336B-CDBE-4E39-8AA8-C009EB7A29D8}" presName="space" presStyleCnt="0"/>
      <dgm:spPr/>
    </dgm:pt>
    <dgm:pt modelId="{528F5503-9E21-4810-81A3-D79B6BEA5612}" type="pres">
      <dgm:prSet presAssocID="{7E752C05-BD85-48E7-B818-BEC0739DAE7A}" presName="compositeA" presStyleCnt="0"/>
      <dgm:spPr/>
    </dgm:pt>
    <dgm:pt modelId="{3656877F-F018-46D0-BF72-B5FA3697378C}" type="pres">
      <dgm:prSet presAssocID="{7E752C05-BD85-48E7-B818-BEC0739DAE7A}" presName="textA" presStyleLbl="revTx" presStyleIdx="4" presStyleCnt="9" custLinFactNeighborY="18915">
        <dgm:presLayoutVars>
          <dgm:bulletEnabled val="1"/>
        </dgm:presLayoutVars>
      </dgm:prSet>
      <dgm:spPr/>
      <dgm:t>
        <a:bodyPr/>
        <a:lstStyle/>
        <a:p>
          <a:endParaRPr lang="zh-CN" altLang="en-US"/>
        </a:p>
      </dgm:t>
    </dgm:pt>
    <dgm:pt modelId="{70DF5702-83B3-407B-8C2E-E23D9AC08763}" type="pres">
      <dgm:prSet presAssocID="{7E752C05-BD85-48E7-B818-BEC0739DAE7A}" presName="circleA" presStyleLbl="node1" presStyleIdx="4" presStyleCnt="9" custLinFactNeighborY="24754"/>
      <dgm:spPr>
        <a:solidFill>
          <a:srgbClr val="FF0000"/>
        </a:solidFill>
      </dgm:spPr>
      <dgm:t>
        <a:bodyPr/>
        <a:lstStyle/>
        <a:p>
          <a:endParaRPr lang="zh-CN" altLang="en-US"/>
        </a:p>
      </dgm:t>
    </dgm:pt>
    <dgm:pt modelId="{77DE39E4-3A1A-4CAF-9308-D40819111326}" type="pres">
      <dgm:prSet presAssocID="{7E752C05-BD85-48E7-B818-BEC0739DAE7A}" presName="spaceA" presStyleCnt="0"/>
      <dgm:spPr/>
    </dgm:pt>
    <dgm:pt modelId="{B50BF4B5-4946-469D-935A-AF04B58A3DFE}" type="pres">
      <dgm:prSet presAssocID="{AD45E58D-87B0-4A63-BE89-F2CC19E1D642}" presName="space" presStyleCnt="0"/>
      <dgm:spPr/>
    </dgm:pt>
    <dgm:pt modelId="{07994360-9FE6-4F65-A588-326670BDF222}" type="pres">
      <dgm:prSet presAssocID="{157A188E-C34A-40BE-AF72-03E830D3C933}" presName="compositeB" presStyleCnt="0"/>
      <dgm:spPr/>
    </dgm:pt>
    <dgm:pt modelId="{35C9DEA6-EAB4-460C-BB77-DBE993460F8C}" type="pres">
      <dgm:prSet presAssocID="{157A188E-C34A-40BE-AF72-03E830D3C933}" presName="textB" presStyleLbl="revTx" presStyleIdx="5" presStyleCnt="9">
        <dgm:presLayoutVars>
          <dgm:bulletEnabled val="1"/>
        </dgm:presLayoutVars>
      </dgm:prSet>
      <dgm:spPr/>
      <dgm:t>
        <a:bodyPr/>
        <a:lstStyle/>
        <a:p>
          <a:endParaRPr lang="zh-CN" altLang="en-US"/>
        </a:p>
      </dgm:t>
    </dgm:pt>
    <dgm:pt modelId="{2FB99AB3-3B3E-417A-BA10-EB4E5E78749C}" type="pres">
      <dgm:prSet presAssocID="{157A188E-C34A-40BE-AF72-03E830D3C933}" presName="circleB" presStyleLbl="node1" presStyleIdx="5" presStyleCnt="9" custLinFactNeighborY="24754"/>
      <dgm:spPr>
        <a:solidFill>
          <a:srgbClr val="FF0000"/>
        </a:solidFill>
      </dgm:spPr>
      <dgm:t>
        <a:bodyPr/>
        <a:lstStyle/>
        <a:p>
          <a:endParaRPr lang="zh-CN" altLang="en-US"/>
        </a:p>
      </dgm:t>
    </dgm:pt>
    <dgm:pt modelId="{DE57E1C9-FA11-450B-9FA4-5A241E97470B}" type="pres">
      <dgm:prSet presAssocID="{157A188E-C34A-40BE-AF72-03E830D3C933}" presName="spaceB" presStyleCnt="0"/>
      <dgm:spPr/>
    </dgm:pt>
    <dgm:pt modelId="{8B7D0F5A-A858-44B3-80B1-B8317FFBD25C}" type="pres">
      <dgm:prSet presAssocID="{847B5238-54D0-489D-B741-A0A7C130E3E8}" presName="space" presStyleCnt="0"/>
      <dgm:spPr/>
    </dgm:pt>
    <dgm:pt modelId="{DB9C610C-6567-4FFF-9E1A-A725FC1072EF}" type="pres">
      <dgm:prSet presAssocID="{95BDD284-27D4-467C-AD9D-E2E5BD0E12B9}" presName="compositeA" presStyleCnt="0"/>
      <dgm:spPr/>
    </dgm:pt>
    <dgm:pt modelId="{048EA54A-E59D-484F-B36E-2F09FE2722FE}" type="pres">
      <dgm:prSet presAssocID="{95BDD284-27D4-467C-AD9D-E2E5BD0E12B9}" presName="textA" presStyleLbl="revTx" presStyleIdx="6" presStyleCnt="9" custLinFactNeighborY="18915">
        <dgm:presLayoutVars>
          <dgm:bulletEnabled val="1"/>
        </dgm:presLayoutVars>
      </dgm:prSet>
      <dgm:spPr/>
      <dgm:t>
        <a:bodyPr/>
        <a:lstStyle/>
        <a:p>
          <a:endParaRPr lang="zh-CN" altLang="en-US"/>
        </a:p>
      </dgm:t>
    </dgm:pt>
    <dgm:pt modelId="{223F872F-87D6-420C-9ED3-9C64528A6710}" type="pres">
      <dgm:prSet presAssocID="{95BDD284-27D4-467C-AD9D-E2E5BD0E12B9}" presName="circleA" presStyleLbl="node1" presStyleIdx="6" presStyleCnt="9" custLinFactNeighborY="24754"/>
      <dgm:spPr>
        <a:solidFill>
          <a:srgbClr val="FF0000"/>
        </a:solidFill>
      </dgm:spPr>
      <dgm:t>
        <a:bodyPr/>
        <a:lstStyle/>
        <a:p>
          <a:endParaRPr lang="zh-CN" altLang="en-US"/>
        </a:p>
      </dgm:t>
    </dgm:pt>
    <dgm:pt modelId="{515286E3-A1DF-4B4C-B16C-B260BDD92778}" type="pres">
      <dgm:prSet presAssocID="{95BDD284-27D4-467C-AD9D-E2E5BD0E12B9}" presName="spaceA" presStyleCnt="0"/>
      <dgm:spPr/>
    </dgm:pt>
    <dgm:pt modelId="{76EA4EB9-928E-48BC-BCD9-6AE87D95EB30}" type="pres">
      <dgm:prSet presAssocID="{255BC0FA-C4AF-4BE6-BBF4-0A2E62557E77}" presName="space" presStyleCnt="0"/>
      <dgm:spPr/>
    </dgm:pt>
    <dgm:pt modelId="{8833C681-B617-4A0E-ABEB-CB398BD70FA1}" type="pres">
      <dgm:prSet presAssocID="{3B62A5C0-E3FF-4CD8-BE1E-A9AFF9DFDF45}" presName="compositeB" presStyleCnt="0"/>
      <dgm:spPr/>
    </dgm:pt>
    <dgm:pt modelId="{DB01239B-BE04-47DE-B602-8C2EE97C1626}" type="pres">
      <dgm:prSet presAssocID="{3B62A5C0-E3FF-4CD8-BE1E-A9AFF9DFDF45}" presName="textB" presStyleLbl="revTx" presStyleIdx="7" presStyleCnt="9">
        <dgm:presLayoutVars>
          <dgm:bulletEnabled val="1"/>
        </dgm:presLayoutVars>
      </dgm:prSet>
      <dgm:spPr/>
      <dgm:t>
        <a:bodyPr/>
        <a:lstStyle/>
        <a:p>
          <a:endParaRPr lang="zh-CN" altLang="en-US"/>
        </a:p>
      </dgm:t>
    </dgm:pt>
    <dgm:pt modelId="{4E373F37-02A2-4F42-A771-DF07CAFBB83A}" type="pres">
      <dgm:prSet presAssocID="{3B62A5C0-E3FF-4CD8-BE1E-A9AFF9DFDF45}" presName="circleB" presStyleLbl="node1" presStyleIdx="7" presStyleCnt="9" custLinFactNeighborY="24754"/>
      <dgm:spPr>
        <a:solidFill>
          <a:srgbClr val="FF0000"/>
        </a:solidFill>
      </dgm:spPr>
      <dgm:t>
        <a:bodyPr/>
        <a:lstStyle/>
        <a:p>
          <a:endParaRPr lang="zh-CN" altLang="en-US"/>
        </a:p>
      </dgm:t>
    </dgm:pt>
    <dgm:pt modelId="{06FCA677-5B84-4DCF-B461-0C68910AB108}" type="pres">
      <dgm:prSet presAssocID="{3B62A5C0-E3FF-4CD8-BE1E-A9AFF9DFDF45}" presName="spaceB" presStyleCnt="0"/>
      <dgm:spPr/>
    </dgm:pt>
    <dgm:pt modelId="{4F3BF00B-8AA2-4C7A-8D17-52DF0E3397C3}" type="pres">
      <dgm:prSet presAssocID="{77E7D30F-E36F-4149-80F8-0E29EF341243}" presName="space" presStyleCnt="0"/>
      <dgm:spPr/>
    </dgm:pt>
    <dgm:pt modelId="{D487E1EF-6400-411D-99BB-6FF64F80F3E6}" type="pres">
      <dgm:prSet presAssocID="{F1F80383-D575-4A3F-B9B4-CD0A271EB7BF}" presName="compositeA" presStyleCnt="0"/>
      <dgm:spPr/>
    </dgm:pt>
    <dgm:pt modelId="{0370B8A4-4C17-480E-B52A-E433D9B91C19}" type="pres">
      <dgm:prSet presAssocID="{F1F80383-D575-4A3F-B9B4-CD0A271EB7BF}" presName="textA" presStyleLbl="revTx" presStyleIdx="8" presStyleCnt="9" custLinFactNeighborY="18915">
        <dgm:presLayoutVars>
          <dgm:bulletEnabled val="1"/>
        </dgm:presLayoutVars>
      </dgm:prSet>
      <dgm:spPr/>
      <dgm:t>
        <a:bodyPr/>
        <a:lstStyle/>
        <a:p>
          <a:endParaRPr lang="zh-CN" altLang="en-US"/>
        </a:p>
      </dgm:t>
    </dgm:pt>
    <dgm:pt modelId="{3C79935E-9B6E-40AA-BF3B-9727DE9BA832}" type="pres">
      <dgm:prSet presAssocID="{F1F80383-D575-4A3F-B9B4-CD0A271EB7BF}" presName="circleA" presStyleLbl="node1" presStyleIdx="8" presStyleCnt="9" custLinFactNeighborY="24754"/>
      <dgm:spPr>
        <a:solidFill>
          <a:srgbClr val="FF0000"/>
        </a:solidFill>
      </dgm:spPr>
      <dgm:t>
        <a:bodyPr/>
        <a:lstStyle/>
        <a:p>
          <a:endParaRPr lang="zh-CN" altLang="en-US"/>
        </a:p>
      </dgm:t>
    </dgm:pt>
    <dgm:pt modelId="{988CBCD9-13CA-441B-9349-A5C65CF11207}" type="pres">
      <dgm:prSet presAssocID="{F1F80383-D575-4A3F-B9B4-CD0A271EB7BF}" presName="spaceA" presStyleCnt="0"/>
      <dgm:spPr/>
    </dgm:pt>
  </dgm:ptLst>
  <dgm:cxnLst>
    <dgm:cxn modelId="{9A671B81-6348-402D-A8D5-78CC94AD2B63}" type="presOf" srcId="{95BDD284-27D4-467C-AD9D-E2E5BD0E12B9}" destId="{048EA54A-E59D-484F-B36E-2F09FE2722FE}" srcOrd="0" destOrd="0" presId="urn:microsoft.com/office/officeart/2005/8/layout/hProcess11"/>
    <dgm:cxn modelId="{991494D1-FFDC-4BE1-B842-47C876657186}" srcId="{7CAEE581-FB87-4C57-943E-62AEB92DC704}" destId="{3B62A5C0-E3FF-4CD8-BE1E-A9AFF9DFDF45}" srcOrd="7" destOrd="0" parTransId="{F358E172-4839-4583-86F4-51B5D6CDEB5A}" sibTransId="{77E7D30F-E36F-4149-80F8-0E29EF341243}"/>
    <dgm:cxn modelId="{8F21ED48-788C-4F87-8AB9-617FD90CDC1A}" type="presOf" srcId="{F1F80383-D575-4A3F-B9B4-CD0A271EB7BF}" destId="{0370B8A4-4C17-480E-B52A-E433D9B91C19}" srcOrd="0" destOrd="0" presId="urn:microsoft.com/office/officeart/2005/8/layout/hProcess11"/>
    <dgm:cxn modelId="{4BA7A134-AEDE-4568-9567-88B871BBDA79}" srcId="{7CAEE581-FB87-4C57-943E-62AEB92DC704}" destId="{F6F9BBAB-7F53-4B9F-A313-500CD519ADDC}" srcOrd="1" destOrd="0" parTransId="{7A5579D5-16AD-4CF2-8F64-FFDB2570B341}" sibTransId="{158B3308-087F-4F0C-BA53-6C0F19B980B8}"/>
    <dgm:cxn modelId="{6C669505-4788-4CA1-A44C-C4CD22B2A9F8}" type="presOf" srcId="{7CAEE581-FB87-4C57-943E-62AEB92DC704}" destId="{5289322C-B4C7-4231-89AD-B0C52489CE7E}" srcOrd="0" destOrd="0" presId="urn:microsoft.com/office/officeart/2005/8/layout/hProcess11"/>
    <dgm:cxn modelId="{BBA87354-F9AB-4A30-9F66-B6D6E20C3F7F}" type="presOf" srcId="{157A188E-C34A-40BE-AF72-03E830D3C933}" destId="{35C9DEA6-EAB4-460C-BB77-DBE993460F8C}" srcOrd="0" destOrd="0" presId="urn:microsoft.com/office/officeart/2005/8/layout/hProcess11"/>
    <dgm:cxn modelId="{686862C5-F178-4F87-BF16-04731909E152}" srcId="{7CAEE581-FB87-4C57-943E-62AEB92DC704}" destId="{7E752C05-BD85-48E7-B818-BEC0739DAE7A}" srcOrd="4" destOrd="0" parTransId="{1F434002-F89F-4741-BB1E-6E6E9A8643B0}" sibTransId="{AD45E58D-87B0-4A63-BE89-F2CC19E1D642}"/>
    <dgm:cxn modelId="{5D09BE30-CBEB-47CF-BD07-2740E464144D}" srcId="{7CAEE581-FB87-4C57-943E-62AEB92DC704}" destId="{469DD949-4EBC-4DB1-91DB-4775B6DC1C4C}" srcOrd="3" destOrd="0" parTransId="{DA16AEC5-CF32-409A-A16F-972B9C358AF3}" sibTransId="{4065336B-CDBE-4E39-8AA8-C009EB7A29D8}"/>
    <dgm:cxn modelId="{62F0A6B3-E07B-4CC6-A43A-1FF589DA897D}" srcId="{7CAEE581-FB87-4C57-943E-62AEB92DC704}" destId="{A5EC663C-5986-450A-819C-66D494990396}" srcOrd="2" destOrd="0" parTransId="{8EBA2339-B4A4-45BF-B9DD-93549EAD5152}" sibTransId="{22AA1D4E-6B59-4858-BFB8-48964576541A}"/>
    <dgm:cxn modelId="{7CF31C7F-FEBD-4EC2-8315-4034C2FB7419}" srcId="{7CAEE581-FB87-4C57-943E-62AEB92DC704}" destId="{F1F80383-D575-4A3F-B9B4-CD0A271EB7BF}" srcOrd="8" destOrd="0" parTransId="{6F91462E-5AC4-4C3F-A462-5426EC776AC7}" sibTransId="{F2F9B1E4-9C15-4B34-93B5-9679874CA184}"/>
    <dgm:cxn modelId="{25FF0FE3-9D8E-42A9-8434-E2EE14A23842}" srcId="{7CAEE581-FB87-4C57-943E-62AEB92DC704}" destId="{95BDD284-27D4-467C-AD9D-E2E5BD0E12B9}" srcOrd="6" destOrd="0" parTransId="{6027B683-60BB-4331-A203-ED107D9D9EFE}" sibTransId="{255BC0FA-C4AF-4BE6-BBF4-0A2E62557E77}"/>
    <dgm:cxn modelId="{A1F9BED7-66C9-41E8-8A94-FB05C3A8F615}" type="presOf" srcId="{7E752C05-BD85-48E7-B818-BEC0739DAE7A}" destId="{3656877F-F018-46D0-BF72-B5FA3697378C}" srcOrd="0" destOrd="0" presId="urn:microsoft.com/office/officeart/2005/8/layout/hProcess11"/>
    <dgm:cxn modelId="{2F7C43CF-58CF-4446-A30D-433790A230D6}" srcId="{7CAEE581-FB87-4C57-943E-62AEB92DC704}" destId="{157A188E-C34A-40BE-AF72-03E830D3C933}" srcOrd="5" destOrd="0" parTransId="{A4C2F7BA-9E9E-4B51-959C-E4B01D70119A}" sibTransId="{847B5238-54D0-489D-B741-A0A7C130E3E8}"/>
    <dgm:cxn modelId="{85B9BC74-BBF2-45CD-A897-44DDC9191625}" type="presOf" srcId="{469DD949-4EBC-4DB1-91DB-4775B6DC1C4C}" destId="{D91AAD8D-BCE8-4E75-8A12-36D6B2FD6259}" srcOrd="0" destOrd="0" presId="urn:microsoft.com/office/officeart/2005/8/layout/hProcess11"/>
    <dgm:cxn modelId="{95B45761-EB90-4F7F-8D94-14B52F49115E}" type="presOf" srcId="{A5EC663C-5986-450A-819C-66D494990396}" destId="{DE59D30B-41C1-45A6-BF54-09BB427AD8D7}" srcOrd="0" destOrd="0" presId="urn:microsoft.com/office/officeart/2005/8/layout/hProcess11"/>
    <dgm:cxn modelId="{38B16854-7061-42BD-924E-79179BD5DAE4}" type="presOf" srcId="{758CF297-DE02-42BD-86E4-EF08F35AEF4A}" destId="{B1FDB5C3-A884-447A-BF45-621310A1F039}" srcOrd="0" destOrd="0" presId="urn:microsoft.com/office/officeart/2005/8/layout/hProcess11"/>
    <dgm:cxn modelId="{460B58EB-94C5-484B-8B07-96707109F25C}" type="presOf" srcId="{3B62A5C0-E3FF-4CD8-BE1E-A9AFF9DFDF45}" destId="{DB01239B-BE04-47DE-B602-8C2EE97C1626}" srcOrd="0" destOrd="0" presId="urn:microsoft.com/office/officeart/2005/8/layout/hProcess11"/>
    <dgm:cxn modelId="{337E31E2-5A2C-4B3E-9192-F2FAD15FC56E}" type="presOf" srcId="{F6F9BBAB-7F53-4B9F-A313-500CD519ADDC}" destId="{9ABC0C43-E792-4CC2-A452-FE84EAF105C4}" srcOrd="0" destOrd="0" presId="urn:microsoft.com/office/officeart/2005/8/layout/hProcess11"/>
    <dgm:cxn modelId="{D4C5EC60-B775-4D07-A5DD-5BADCFB10C0A}" srcId="{7CAEE581-FB87-4C57-943E-62AEB92DC704}" destId="{758CF297-DE02-42BD-86E4-EF08F35AEF4A}" srcOrd="0" destOrd="0" parTransId="{7C5A172B-3CDB-4D41-A511-C801B4557AD5}" sibTransId="{466531D6-9889-4058-8A01-0F199192BE9C}"/>
    <dgm:cxn modelId="{CFC8E6EF-19A5-45C6-A3E8-6359AD83EFCC}" type="presParOf" srcId="{5289322C-B4C7-4231-89AD-B0C52489CE7E}" destId="{DB358BC2-A9AF-4A59-B5D1-505EF42A2CE2}" srcOrd="0" destOrd="0" presId="urn:microsoft.com/office/officeart/2005/8/layout/hProcess11"/>
    <dgm:cxn modelId="{7D501AC0-E01F-4F7C-BDE5-E6DFA823D947}" type="presParOf" srcId="{5289322C-B4C7-4231-89AD-B0C52489CE7E}" destId="{513AA26D-6437-4585-A709-E71F060AD181}" srcOrd="1" destOrd="0" presId="urn:microsoft.com/office/officeart/2005/8/layout/hProcess11"/>
    <dgm:cxn modelId="{431AC334-53AA-4477-BB89-750964789FD1}" type="presParOf" srcId="{513AA26D-6437-4585-A709-E71F060AD181}" destId="{F68A434C-4F8A-4D1F-978B-BA20C213403E}" srcOrd="0" destOrd="0" presId="urn:microsoft.com/office/officeart/2005/8/layout/hProcess11"/>
    <dgm:cxn modelId="{E2BA7AE8-B032-4FDD-87F9-8789ED55231C}" type="presParOf" srcId="{F68A434C-4F8A-4D1F-978B-BA20C213403E}" destId="{B1FDB5C3-A884-447A-BF45-621310A1F039}" srcOrd="0" destOrd="0" presId="urn:microsoft.com/office/officeart/2005/8/layout/hProcess11"/>
    <dgm:cxn modelId="{2DEB1265-3E31-49C8-9D6C-FF67DB615868}" type="presParOf" srcId="{F68A434C-4F8A-4D1F-978B-BA20C213403E}" destId="{05BE0323-FFF6-4C69-99D7-2EAF7C20C46D}" srcOrd="1" destOrd="0" presId="urn:microsoft.com/office/officeart/2005/8/layout/hProcess11"/>
    <dgm:cxn modelId="{D41FAAB5-9AF6-456C-ADAC-93B7B8EBEF46}" type="presParOf" srcId="{F68A434C-4F8A-4D1F-978B-BA20C213403E}" destId="{9AF834DC-3FF8-4F47-B9C4-3DCF2E1C47CD}" srcOrd="2" destOrd="0" presId="urn:microsoft.com/office/officeart/2005/8/layout/hProcess11"/>
    <dgm:cxn modelId="{C72B7893-2E82-41C6-B14D-86B1FBF8ED8B}" type="presParOf" srcId="{513AA26D-6437-4585-A709-E71F060AD181}" destId="{EE45C28D-3E6D-46AB-9E6F-B2F44451A20D}" srcOrd="1" destOrd="0" presId="urn:microsoft.com/office/officeart/2005/8/layout/hProcess11"/>
    <dgm:cxn modelId="{FE29CED1-F6AE-4326-951A-E58093DFE647}" type="presParOf" srcId="{513AA26D-6437-4585-A709-E71F060AD181}" destId="{21DFDEE2-E13B-4EC5-A4C8-F6357C7E3D5E}" srcOrd="2" destOrd="0" presId="urn:microsoft.com/office/officeart/2005/8/layout/hProcess11"/>
    <dgm:cxn modelId="{35CBAB7C-8811-46CF-9923-4E0806918D7D}" type="presParOf" srcId="{21DFDEE2-E13B-4EC5-A4C8-F6357C7E3D5E}" destId="{9ABC0C43-E792-4CC2-A452-FE84EAF105C4}" srcOrd="0" destOrd="0" presId="urn:microsoft.com/office/officeart/2005/8/layout/hProcess11"/>
    <dgm:cxn modelId="{C385076C-637D-4554-AAAB-44EC5509C276}" type="presParOf" srcId="{21DFDEE2-E13B-4EC5-A4C8-F6357C7E3D5E}" destId="{85C01812-D64B-4747-AB53-F8B6F44C6C77}" srcOrd="1" destOrd="0" presId="urn:microsoft.com/office/officeart/2005/8/layout/hProcess11"/>
    <dgm:cxn modelId="{804D1642-E53D-4E23-9918-B6F3F9D9C4A0}" type="presParOf" srcId="{21DFDEE2-E13B-4EC5-A4C8-F6357C7E3D5E}" destId="{DD8035DD-2BEC-4DF4-9C64-D5B409E3D9B9}" srcOrd="2" destOrd="0" presId="urn:microsoft.com/office/officeart/2005/8/layout/hProcess11"/>
    <dgm:cxn modelId="{EFB5B2BF-59CB-46BC-A486-861C239E7D62}" type="presParOf" srcId="{513AA26D-6437-4585-A709-E71F060AD181}" destId="{37DE11E8-4894-407F-B98F-77BB0680E72F}" srcOrd="3" destOrd="0" presId="urn:microsoft.com/office/officeart/2005/8/layout/hProcess11"/>
    <dgm:cxn modelId="{B24AD3D1-EB47-49A9-B1A8-7CBBBE8D1C96}" type="presParOf" srcId="{513AA26D-6437-4585-A709-E71F060AD181}" destId="{D4C5C665-5987-40BF-8F29-BF2B589131C8}" srcOrd="4" destOrd="0" presId="urn:microsoft.com/office/officeart/2005/8/layout/hProcess11"/>
    <dgm:cxn modelId="{C0D1E1FF-F3B9-4774-94FE-D8D1C55CD2AC}" type="presParOf" srcId="{D4C5C665-5987-40BF-8F29-BF2B589131C8}" destId="{DE59D30B-41C1-45A6-BF54-09BB427AD8D7}" srcOrd="0" destOrd="0" presId="urn:microsoft.com/office/officeart/2005/8/layout/hProcess11"/>
    <dgm:cxn modelId="{62E12773-FE9A-4450-9CC2-A3DB3C2A379D}" type="presParOf" srcId="{D4C5C665-5987-40BF-8F29-BF2B589131C8}" destId="{5BF5A913-81A3-498F-9DDF-DC5DB9BD71D2}" srcOrd="1" destOrd="0" presId="urn:microsoft.com/office/officeart/2005/8/layout/hProcess11"/>
    <dgm:cxn modelId="{3AF5BD01-6146-4B89-B8EA-B25EF5EF68EA}" type="presParOf" srcId="{D4C5C665-5987-40BF-8F29-BF2B589131C8}" destId="{9DF0F37E-2EBA-4911-B924-F6DEA35FA054}" srcOrd="2" destOrd="0" presId="urn:microsoft.com/office/officeart/2005/8/layout/hProcess11"/>
    <dgm:cxn modelId="{E2D899A5-9174-4E2F-9FB5-C1C5286B91F3}" type="presParOf" srcId="{513AA26D-6437-4585-A709-E71F060AD181}" destId="{FE12DB75-B52C-472E-91D9-53F2D4FBD2CB}" srcOrd="5" destOrd="0" presId="urn:microsoft.com/office/officeart/2005/8/layout/hProcess11"/>
    <dgm:cxn modelId="{C5F751E4-C22A-425D-8D6D-A122170B32B4}" type="presParOf" srcId="{513AA26D-6437-4585-A709-E71F060AD181}" destId="{F335864A-B96A-4D55-B3A7-84450A7947A1}" srcOrd="6" destOrd="0" presId="urn:microsoft.com/office/officeart/2005/8/layout/hProcess11"/>
    <dgm:cxn modelId="{05BDAB63-4ABD-4CF1-B734-6E5EAE96F7BB}" type="presParOf" srcId="{F335864A-B96A-4D55-B3A7-84450A7947A1}" destId="{D91AAD8D-BCE8-4E75-8A12-36D6B2FD6259}" srcOrd="0" destOrd="0" presId="urn:microsoft.com/office/officeart/2005/8/layout/hProcess11"/>
    <dgm:cxn modelId="{0EDE8131-06EF-411E-B234-B3B75A651B93}" type="presParOf" srcId="{F335864A-B96A-4D55-B3A7-84450A7947A1}" destId="{2F40F624-85D3-41D1-AA29-12F6B8906D1E}" srcOrd="1" destOrd="0" presId="urn:microsoft.com/office/officeart/2005/8/layout/hProcess11"/>
    <dgm:cxn modelId="{6518D333-5769-41CD-BE54-CA762F270E45}" type="presParOf" srcId="{F335864A-B96A-4D55-B3A7-84450A7947A1}" destId="{8F6BDED6-30C2-4143-B777-8774BACCD8BE}" srcOrd="2" destOrd="0" presId="urn:microsoft.com/office/officeart/2005/8/layout/hProcess11"/>
    <dgm:cxn modelId="{F72D0639-7C88-48C8-BE88-A0411EDE14EB}" type="presParOf" srcId="{513AA26D-6437-4585-A709-E71F060AD181}" destId="{E9582A4A-8D7D-44CD-AAC9-1320AF60114F}" srcOrd="7" destOrd="0" presId="urn:microsoft.com/office/officeart/2005/8/layout/hProcess11"/>
    <dgm:cxn modelId="{9CB13E80-BD84-4A59-B68B-33CB533D3EE7}" type="presParOf" srcId="{513AA26D-6437-4585-A709-E71F060AD181}" destId="{528F5503-9E21-4810-81A3-D79B6BEA5612}" srcOrd="8" destOrd="0" presId="urn:microsoft.com/office/officeart/2005/8/layout/hProcess11"/>
    <dgm:cxn modelId="{7842563D-C819-4150-B098-FE0DCBE77BDC}" type="presParOf" srcId="{528F5503-9E21-4810-81A3-D79B6BEA5612}" destId="{3656877F-F018-46D0-BF72-B5FA3697378C}" srcOrd="0" destOrd="0" presId="urn:microsoft.com/office/officeart/2005/8/layout/hProcess11"/>
    <dgm:cxn modelId="{DD38F8C0-9982-41CD-9AFE-D7DD85BCB9B1}" type="presParOf" srcId="{528F5503-9E21-4810-81A3-D79B6BEA5612}" destId="{70DF5702-83B3-407B-8C2E-E23D9AC08763}" srcOrd="1" destOrd="0" presId="urn:microsoft.com/office/officeart/2005/8/layout/hProcess11"/>
    <dgm:cxn modelId="{235C138A-2618-4935-9F26-C53FF9DCEEB6}" type="presParOf" srcId="{528F5503-9E21-4810-81A3-D79B6BEA5612}" destId="{77DE39E4-3A1A-4CAF-9308-D40819111326}" srcOrd="2" destOrd="0" presId="urn:microsoft.com/office/officeart/2005/8/layout/hProcess11"/>
    <dgm:cxn modelId="{61145A66-0418-4569-A71D-220D706CE4B8}" type="presParOf" srcId="{513AA26D-6437-4585-A709-E71F060AD181}" destId="{B50BF4B5-4946-469D-935A-AF04B58A3DFE}" srcOrd="9" destOrd="0" presId="urn:microsoft.com/office/officeart/2005/8/layout/hProcess11"/>
    <dgm:cxn modelId="{45FC6F19-6B8F-41B3-A2F1-0119ACAB5729}" type="presParOf" srcId="{513AA26D-6437-4585-A709-E71F060AD181}" destId="{07994360-9FE6-4F65-A588-326670BDF222}" srcOrd="10" destOrd="0" presId="urn:microsoft.com/office/officeart/2005/8/layout/hProcess11"/>
    <dgm:cxn modelId="{8FBC5948-8E0D-4DA7-8974-6FD26A85E0F4}" type="presParOf" srcId="{07994360-9FE6-4F65-A588-326670BDF222}" destId="{35C9DEA6-EAB4-460C-BB77-DBE993460F8C}" srcOrd="0" destOrd="0" presId="urn:microsoft.com/office/officeart/2005/8/layout/hProcess11"/>
    <dgm:cxn modelId="{4278419E-B0D0-4778-BF03-74EFCD6EF6E9}" type="presParOf" srcId="{07994360-9FE6-4F65-A588-326670BDF222}" destId="{2FB99AB3-3B3E-417A-BA10-EB4E5E78749C}" srcOrd="1" destOrd="0" presId="urn:microsoft.com/office/officeart/2005/8/layout/hProcess11"/>
    <dgm:cxn modelId="{F17571F2-7A50-4564-80F7-50D341525DA0}" type="presParOf" srcId="{07994360-9FE6-4F65-A588-326670BDF222}" destId="{DE57E1C9-FA11-450B-9FA4-5A241E97470B}" srcOrd="2" destOrd="0" presId="urn:microsoft.com/office/officeart/2005/8/layout/hProcess11"/>
    <dgm:cxn modelId="{43A8EEB1-837D-4B3D-AB99-9338CB9D52C3}" type="presParOf" srcId="{513AA26D-6437-4585-A709-E71F060AD181}" destId="{8B7D0F5A-A858-44B3-80B1-B8317FFBD25C}" srcOrd="11" destOrd="0" presId="urn:microsoft.com/office/officeart/2005/8/layout/hProcess11"/>
    <dgm:cxn modelId="{D64BF5CF-1A18-41A7-AFE6-594A6F90CDF4}" type="presParOf" srcId="{513AA26D-6437-4585-A709-E71F060AD181}" destId="{DB9C610C-6567-4FFF-9E1A-A725FC1072EF}" srcOrd="12" destOrd="0" presId="urn:microsoft.com/office/officeart/2005/8/layout/hProcess11"/>
    <dgm:cxn modelId="{B56ADC4F-95C6-4FD4-A543-301F791EF160}" type="presParOf" srcId="{DB9C610C-6567-4FFF-9E1A-A725FC1072EF}" destId="{048EA54A-E59D-484F-B36E-2F09FE2722FE}" srcOrd="0" destOrd="0" presId="urn:microsoft.com/office/officeart/2005/8/layout/hProcess11"/>
    <dgm:cxn modelId="{E7CEFEFF-C87E-4E89-AC92-ADEFFBB76788}" type="presParOf" srcId="{DB9C610C-6567-4FFF-9E1A-A725FC1072EF}" destId="{223F872F-87D6-420C-9ED3-9C64528A6710}" srcOrd="1" destOrd="0" presId="urn:microsoft.com/office/officeart/2005/8/layout/hProcess11"/>
    <dgm:cxn modelId="{982E9AB2-DFB5-442E-96B5-943EC5440922}" type="presParOf" srcId="{DB9C610C-6567-4FFF-9E1A-A725FC1072EF}" destId="{515286E3-A1DF-4B4C-B16C-B260BDD92778}" srcOrd="2" destOrd="0" presId="urn:microsoft.com/office/officeart/2005/8/layout/hProcess11"/>
    <dgm:cxn modelId="{148BB2CC-ED13-44FF-A86B-CD720425B8ED}" type="presParOf" srcId="{513AA26D-6437-4585-A709-E71F060AD181}" destId="{76EA4EB9-928E-48BC-BCD9-6AE87D95EB30}" srcOrd="13" destOrd="0" presId="urn:microsoft.com/office/officeart/2005/8/layout/hProcess11"/>
    <dgm:cxn modelId="{519C7941-5957-424E-A629-81CC0B248FA3}" type="presParOf" srcId="{513AA26D-6437-4585-A709-E71F060AD181}" destId="{8833C681-B617-4A0E-ABEB-CB398BD70FA1}" srcOrd="14" destOrd="0" presId="urn:microsoft.com/office/officeart/2005/8/layout/hProcess11"/>
    <dgm:cxn modelId="{823E9232-9A74-4492-AF15-A67AEEC93226}" type="presParOf" srcId="{8833C681-B617-4A0E-ABEB-CB398BD70FA1}" destId="{DB01239B-BE04-47DE-B602-8C2EE97C1626}" srcOrd="0" destOrd="0" presId="urn:microsoft.com/office/officeart/2005/8/layout/hProcess11"/>
    <dgm:cxn modelId="{03DF7003-9873-4A54-A8E4-73427756156D}" type="presParOf" srcId="{8833C681-B617-4A0E-ABEB-CB398BD70FA1}" destId="{4E373F37-02A2-4F42-A771-DF07CAFBB83A}" srcOrd="1" destOrd="0" presId="urn:microsoft.com/office/officeart/2005/8/layout/hProcess11"/>
    <dgm:cxn modelId="{DFC3C174-D095-4F07-9716-396F41C2E0C4}" type="presParOf" srcId="{8833C681-B617-4A0E-ABEB-CB398BD70FA1}" destId="{06FCA677-5B84-4DCF-B461-0C68910AB108}" srcOrd="2" destOrd="0" presId="urn:microsoft.com/office/officeart/2005/8/layout/hProcess11"/>
    <dgm:cxn modelId="{5BECE2F7-25C0-4099-A960-9AD614B9C6EE}" type="presParOf" srcId="{513AA26D-6437-4585-A709-E71F060AD181}" destId="{4F3BF00B-8AA2-4C7A-8D17-52DF0E3397C3}" srcOrd="15" destOrd="0" presId="urn:microsoft.com/office/officeart/2005/8/layout/hProcess11"/>
    <dgm:cxn modelId="{72FBE8CC-0E5D-4C3F-B0E0-514CE3134EB4}" type="presParOf" srcId="{513AA26D-6437-4585-A709-E71F060AD181}" destId="{D487E1EF-6400-411D-99BB-6FF64F80F3E6}" srcOrd="16" destOrd="0" presId="urn:microsoft.com/office/officeart/2005/8/layout/hProcess11"/>
    <dgm:cxn modelId="{D7255464-518F-432D-80DF-2A62335190EF}" type="presParOf" srcId="{D487E1EF-6400-411D-99BB-6FF64F80F3E6}" destId="{0370B8A4-4C17-480E-B52A-E433D9B91C19}" srcOrd="0" destOrd="0" presId="urn:microsoft.com/office/officeart/2005/8/layout/hProcess11"/>
    <dgm:cxn modelId="{E7F4F257-DD49-4954-B1F8-394A6D9E953C}" type="presParOf" srcId="{D487E1EF-6400-411D-99BB-6FF64F80F3E6}" destId="{3C79935E-9B6E-40AA-BF3B-9727DE9BA832}" srcOrd="1" destOrd="0" presId="urn:microsoft.com/office/officeart/2005/8/layout/hProcess11"/>
    <dgm:cxn modelId="{49E572AE-C323-4E63-8673-29D29CC1E65F}" type="presParOf" srcId="{D487E1EF-6400-411D-99BB-6FF64F80F3E6}" destId="{988CBCD9-13CA-441B-9349-A5C65CF11207}"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0770A-A288-4B7B-A0AF-DCFEBA2AD5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D1B78E78-A79B-43D1-9EB8-70335E482E5D}">
      <dgm:prSet/>
      <dgm:spPr>
        <a:solidFill>
          <a:srgbClr val="7030A0"/>
        </a:solidFill>
      </dgm:spPr>
      <dgm:t>
        <a:bodyPr/>
        <a:lstStyle/>
        <a:p>
          <a:pPr rtl="0"/>
          <a:r>
            <a:rPr lang="en-US" dirty="0" smtClean="0"/>
            <a:t>1.</a:t>
          </a:r>
          <a:r>
            <a:rPr lang="zh-CN" dirty="0" smtClean="0"/>
            <a:t>不再规定“医疗废物属于危险废物”</a:t>
          </a:r>
          <a:endParaRPr lang="en-US" dirty="0"/>
        </a:p>
      </dgm:t>
    </dgm:pt>
    <dgm:pt modelId="{60B64773-7252-4044-B943-72EBC0E3A8D2}" type="parTrans" cxnId="{98EDE480-88FB-46A5-91A4-8A3894A984CD}">
      <dgm:prSet/>
      <dgm:spPr/>
      <dgm:t>
        <a:bodyPr/>
        <a:lstStyle/>
        <a:p>
          <a:endParaRPr lang="zh-CN" altLang="en-US"/>
        </a:p>
      </dgm:t>
    </dgm:pt>
    <dgm:pt modelId="{49689E51-E477-40FB-9F2F-B2332F01C349}" type="sibTrans" cxnId="{98EDE480-88FB-46A5-91A4-8A3894A984CD}">
      <dgm:prSet/>
      <dgm:spPr/>
      <dgm:t>
        <a:bodyPr/>
        <a:lstStyle/>
        <a:p>
          <a:endParaRPr lang="zh-CN" altLang="en-US"/>
        </a:p>
      </dgm:t>
    </dgm:pt>
    <dgm:pt modelId="{E76B3EC4-18C0-4551-BBD7-65100D4B1877}">
      <dgm:prSet/>
      <dgm:spPr>
        <a:solidFill>
          <a:schemeClr val="accent2">
            <a:lumMod val="40000"/>
            <a:lumOff val="60000"/>
          </a:schemeClr>
        </a:solidFill>
      </dgm:spPr>
      <dgm:t>
        <a:bodyPr/>
        <a:lstStyle/>
        <a:p>
          <a:pPr rtl="0"/>
          <a:r>
            <a:rPr lang="en-US" dirty="0" smtClean="0"/>
            <a:t>2.《</a:t>
          </a:r>
          <a:r>
            <a:rPr lang="zh-CN" dirty="0" smtClean="0"/>
            <a:t>名录</a:t>
          </a:r>
          <a:r>
            <a:rPr lang="en-US" dirty="0" smtClean="0"/>
            <a:t>》</a:t>
          </a:r>
          <a:r>
            <a:rPr lang="zh-CN" dirty="0" smtClean="0"/>
            <a:t>附表中列出医疗废物有关种类，且规定“医疗废物分类按照</a:t>
          </a:r>
          <a:r>
            <a:rPr lang="en-US" dirty="0" smtClean="0"/>
            <a:t>《</a:t>
          </a:r>
          <a:r>
            <a:rPr lang="zh-CN" dirty="0" smtClean="0"/>
            <a:t>医疗废物分类目录</a:t>
          </a:r>
          <a:r>
            <a:rPr lang="en-US" dirty="0" smtClean="0"/>
            <a:t>》</a:t>
          </a:r>
          <a:r>
            <a:rPr lang="zh-CN" dirty="0" smtClean="0"/>
            <a:t>执行”</a:t>
          </a:r>
          <a:endParaRPr lang="zh-CN" dirty="0"/>
        </a:p>
      </dgm:t>
    </dgm:pt>
    <dgm:pt modelId="{71A4C92F-BEED-48A2-A2FA-08089A5B3FC0}" type="parTrans" cxnId="{4336E937-D9DF-4656-9039-E9732EC4607C}">
      <dgm:prSet/>
      <dgm:spPr/>
      <dgm:t>
        <a:bodyPr/>
        <a:lstStyle/>
        <a:p>
          <a:endParaRPr lang="zh-CN" altLang="en-US"/>
        </a:p>
      </dgm:t>
    </dgm:pt>
    <dgm:pt modelId="{7C2F4FA7-7062-411E-9829-1D093CD1011A}" type="sibTrans" cxnId="{4336E937-D9DF-4656-9039-E9732EC4607C}">
      <dgm:prSet/>
      <dgm:spPr/>
      <dgm:t>
        <a:bodyPr/>
        <a:lstStyle/>
        <a:p>
          <a:endParaRPr lang="zh-CN" altLang="en-US"/>
        </a:p>
      </dgm:t>
    </dgm:pt>
    <dgm:pt modelId="{2FC990C8-F37D-491C-8975-AB74119D3E8C}" type="pres">
      <dgm:prSet presAssocID="{2100770A-A288-4B7B-A0AF-DCFEBA2AD5A6}" presName="linear" presStyleCnt="0">
        <dgm:presLayoutVars>
          <dgm:animLvl val="lvl"/>
          <dgm:resizeHandles val="exact"/>
        </dgm:presLayoutVars>
      </dgm:prSet>
      <dgm:spPr/>
      <dgm:t>
        <a:bodyPr/>
        <a:lstStyle/>
        <a:p>
          <a:endParaRPr lang="zh-CN" altLang="en-US"/>
        </a:p>
      </dgm:t>
    </dgm:pt>
    <dgm:pt modelId="{46C6A545-45DC-4910-8138-0A085567B2D1}" type="pres">
      <dgm:prSet presAssocID="{D1B78E78-A79B-43D1-9EB8-70335E482E5D}" presName="parentText" presStyleLbl="node1" presStyleIdx="0" presStyleCnt="2">
        <dgm:presLayoutVars>
          <dgm:chMax val="0"/>
          <dgm:bulletEnabled val="1"/>
        </dgm:presLayoutVars>
      </dgm:prSet>
      <dgm:spPr/>
      <dgm:t>
        <a:bodyPr/>
        <a:lstStyle/>
        <a:p>
          <a:endParaRPr lang="zh-CN" altLang="en-US"/>
        </a:p>
      </dgm:t>
    </dgm:pt>
    <dgm:pt modelId="{F7CCE45E-63E5-4AF5-8945-121FFC74E36D}" type="pres">
      <dgm:prSet presAssocID="{49689E51-E477-40FB-9F2F-B2332F01C349}" presName="spacer" presStyleCnt="0"/>
      <dgm:spPr/>
    </dgm:pt>
    <dgm:pt modelId="{799FD6E4-59CA-4F30-AA27-794B39E395A4}" type="pres">
      <dgm:prSet presAssocID="{E76B3EC4-18C0-4551-BBD7-65100D4B1877}" presName="parentText" presStyleLbl="node1" presStyleIdx="1" presStyleCnt="2">
        <dgm:presLayoutVars>
          <dgm:chMax val="0"/>
          <dgm:bulletEnabled val="1"/>
        </dgm:presLayoutVars>
      </dgm:prSet>
      <dgm:spPr/>
      <dgm:t>
        <a:bodyPr/>
        <a:lstStyle/>
        <a:p>
          <a:endParaRPr lang="zh-CN" altLang="en-US"/>
        </a:p>
      </dgm:t>
    </dgm:pt>
  </dgm:ptLst>
  <dgm:cxnLst>
    <dgm:cxn modelId="{98EDE480-88FB-46A5-91A4-8A3894A984CD}" srcId="{2100770A-A288-4B7B-A0AF-DCFEBA2AD5A6}" destId="{D1B78E78-A79B-43D1-9EB8-70335E482E5D}" srcOrd="0" destOrd="0" parTransId="{60B64773-7252-4044-B943-72EBC0E3A8D2}" sibTransId="{49689E51-E477-40FB-9F2F-B2332F01C349}"/>
    <dgm:cxn modelId="{4336E937-D9DF-4656-9039-E9732EC4607C}" srcId="{2100770A-A288-4B7B-A0AF-DCFEBA2AD5A6}" destId="{E76B3EC4-18C0-4551-BBD7-65100D4B1877}" srcOrd="1" destOrd="0" parTransId="{71A4C92F-BEED-48A2-A2FA-08089A5B3FC0}" sibTransId="{7C2F4FA7-7062-411E-9829-1D093CD1011A}"/>
    <dgm:cxn modelId="{2ADD2CCC-6350-4A48-A3D8-460F2773B9AD}" type="presOf" srcId="{2100770A-A288-4B7B-A0AF-DCFEBA2AD5A6}" destId="{2FC990C8-F37D-491C-8975-AB74119D3E8C}" srcOrd="0" destOrd="0" presId="urn:microsoft.com/office/officeart/2005/8/layout/vList2"/>
    <dgm:cxn modelId="{626777E1-6F4F-467B-91D9-704F0E016592}" type="presOf" srcId="{D1B78E78-A79B-43D1-9EB8-70335E482E5D}" destId="{46C6A545-45DC-4910-8138-0A085567B2D1}" srcOrd="0" destOrd="0" presId="urn:microsoft.com/office/officeart/2005/8/layout/vList2"/>
    <dgm:cxn modelId="{07A62D2D-C213-451D-957D-AC00F217A18F}" type="presOf" srcId="{E76B3EC4-18C0-4551-BBD7-65100D4B1877}" destId="{799FD6E4-59CA-4F30-AA27-794B39E395A4}" srcOrd="0" destOrd="0" presId="urn:microsoft.com/office/officeart/2005/8/layout/vList2"/>
    <dgm:cxn modelId="{C6311F68-2887-4DFF-B4BB-91CE41090410}" type="presParOf" srcId="{2FC990C8-F37D-491C-8975-AB74119D3E8C}" destId="{46C6A545-45DC-4910-8138-0A085567B2D1}" srcOrd="0" destOrd="0" presId="urn:microsoft.com/office/officeart/2005/8/layout/vList2"/>
    <dgm:cxn modelId="{3024A1D2-30D2-4645-BF9D-BA4E1CF0035A}" type="presParOf" srcId="{2FC990C8-F37D-491C-8975-AB74119D3E8C}" destId="{F7CCE45E-63E5-4AF5-8945-121FFC74E36D}" srcOrd="1" destOrd="0" presId="urn:microsoft.com/office/officeart/2005/8/layout/vList2"/>
    <dgm:cxn modelId="{7BB51D06-30C3-40B7-9F92-0B8B482181F8}" type="presParOf" srcId="{2FC990C8-F37D-491C-8975-AB74119D3E8C}" destId="{799FD6E4-59CA-4F30-AA27-794B39E395A4}"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B6D88-EC56-4580-BC9E-EBA394A7B2D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CN" altLang="en-US"/>
        </a:p>
      </dgm:t>
    </dgm:pt>
    <dgm:pt modelId="{BF2359D3-7335-4171-81CF-03FBF14CD4E3}">
      <dgm:prSet/>
      <dgm:spPr>
        <a:solidFill>
          <a:srgbClr val="C00000"/>
        </a:solidFill>
      </dgm:spPr>
      <dgm:t>
        <a:bodyPr/>
        <a:lstStyle/>
        <a:p>
          <a:pPr rtl="0"/>
          <a:r>
            <a:rPr lang="en-US" dirty="0" smtClean="0"/>
            <a:t>1.</a:t>
          </a:r>
          <a:r>
            <a:rPr lang="zh-CN" dirty="0" smtClean="0"/>
            <a:t>进一步明确纳入危险废物环境管理的废弃危险化学品的范围</a:t>
          </a:r>
          <a:endParaRPr lang="zh-CN" dirty="0"/>
        </a:p>
      </dgm:t>
    </dgm:pt>
    <dgm:pt modelId="{9784EF48-FC48-47D9-BC91-F3D10F187337}" type="parTrans" cxnId="{90D43EE6-61D0-4EE5-B201-E497EDD03735}">
      <dgm:prSet/>
      <dgm:spPr/>
      <dgm:t>
        <a:bodyPr/>
        <a:lstStyle/>
        <a:p>
          <a:endParaRPr lang="zh-CN" altLang="en-US"/>
        </a:p>
      </dgm:t>
    </dgm:pt>
    <dgm:pt modelId="{BDD81338-2855-4B5A-9CD8-FBE32A7D481A}" type="sibTrans" cxnId="{90D43EE6-61D0-4EE5-B201-E497EDD03735}">
      <dgm:prSet/>
      <dgm:spPr/>
      <dgm:t>
        <a:bodyPr/>
        <a:lstStyle/>
        <a:p>
          <a:endParaRPr lang="zh-CN" altLang="en-US"/>
        </a:p>
      </dgm:t>
    </dgm:pt>
    <dgm:pt modelId="{789CF891-D30D-4498-ABC9-1DC173195DDC}">
      <dgm:prSet/>
      <dgm:spPr>
        <a:solidFill>
          <a:srgbClr val="92D050"/>
        </a:solidFill>
      </dgm:spPr>
      <dgm:t>
        <a:bodyPr/>
        <a:lstStyle/>
        <a:p>
          <a:pPr rtl="0"/>
          <a:r>
            <a:rPr lang="en-US" dirty="0" smtClean="0"/>
            <a:t>2.</a:t>
          </a:r>
          <a:r>
            <a:rPr lang="zh-CN" dirty="0" smtClean="0"/>
            <a:t>进一步明确废弃危险化学品纳入危险废物环境管理的要求</a:t>
          </a:r>
          <a:endParaRPr lang="zh-CN" dirty="0"/>
        </a:p>
      </dgm:t>
    </dgm:pt>
    <dgm:pt modelId="{50B32492-C974-46F7-97CA-83B8CE7C6388}" type="parTrans" cxnId="{912883F0-429D-4AD9-83DE-5FF300C3D7F6}">
      <dgm:prSet/>
      <dgm:spPr/>
      <dgm:t>
        <a:bodyPr/>
        <a:lstStyle/>
        <a:p>
          <a:endParaRPr lang="zh-CN" altLang="en-US"/>
        </a:p>
      </dgm:t>
    </dgm:pt>
    <dgm:pt modelId="{905FF005-4FF1-4757-B9E4-2E0598435F5B}" type="sibTrans" cxnId="{912883F0-429D-4AD9-83DE-5FF300C3D7F6}">
      <dgm:prSet/>
      <dgm:spPr/>
      <dgm:t>
        <a:bodyPr/>
        <a:lstStyle/>
        <a:p>
          <a:endParaRPr lang="zh-CN" altLang="en-US"/>
        </a:p>
      </dgm:t>
    </dgm:pt>
    <dgm:pt modelId="{F976CC7E-967A-430D-90F5-D9D5E7147C35}" type="pres">
      <dgm:prSet presAssocID="{ACDB6D88-EC56-4580-BC9E-EBA394A7B2D6}" presName="linear" presStyleCnt="0">
        <dgm:presLayoutVars>
          <dgm:animLvl val="lvl"/>
          <dgm:resizeHandles val="exact"/>
        </dgm:presLayoutVars>
      </dgm:prSet>
      <dgm:spPr/>
      <dgm:t>
        <a:bodyPr/>
        <a:lstStyle/>
        <a:p>
          <a:endParaRPr lang="zh-CN" altLang="en-US"/>
        </a:p>
      </dgm:t>
    </dgm:pt>
    <dgm:pt modelId="{4CB37399-01B1-4672-9E22-1A6827168E21}" type="pres">
      <dgm:prSet presAssocID="{BF2359D3-7335-4171-81CF-03FBF14CD4E3}" presName="parentText" presStyleLbl="node1" presStyleIdx="0" presStyleCnt="2">
        <dgm:presLayoutVars>
          <dgm:chMax val="0"/>
          <dgm:bulletEnabled val="1"/>
        </dgm:presLayoutVars>
      </dgm:prSet>
      <dgm:spPr/>
      <dgm:t>
        <a:bodyPr/>
        <a:lstStyle/>
        <a:p>
          <a:endParaRPr lang="zh-CN" altLang="en-US"/>
        </a:p>
      </dgm:t>
    </dgm:pt>
    <dgm:pt modelId="{3332C36A-6643-43EA-A682-D751050F9987}" type="pres">
      <dgm:prSet presAssocID="{BDD81338-2855-4B5A-9CD8-FBE32A7D481A}" presName="spacer" presStyleCnt="0"/>
      <dgm:spPr/>
    </dgm:pt>
    <dgm:pt modelId="{C801C0A7-B36E-4232-A771-8C0F3ED0DD74}" type="pres">
      <dgm:prSet presAssocID="{789CF891-D30D-4498-ABC9-1DC173195DDC}" presName="parentText" presStyleLbl="node1" presStyleIdx="1" presStyleCnt="2">
        <dgm:presLayoutVars>
          <dgm:chMax val="0"/>
          <dgm:bulletEnabled val="1"/>
        </dgm:presLayoutVars>
      </dgm:prSet>
      <dgm:spPr/>
      <dgm:t>
        <a:bodyPr/>
        <a:lstStyle/>
        <a:p>
          <a:endParaRPr lang="zh-CN" altLang="en-US"/>
        </a:p>
      </dgm:t>
    </dgm:pt>
  </dgm:ptLst>
  <dgm:cxnLst>
    <dgm:cxn modelId="{912883F0-429D-4AD9-83DE-5FF300C3D7F6}" srcId="{ACDB6D88-EC56-4580-BC9E-EBA394A7B2D6}" destId="{789CF891-D30D-4498-ABC9-1DC173195DDC}" srcOrd="1" destOrd="0" parTransId="{50B32492-C974-46F7-97CA-83B8CE7C6388}" sibTransId="{905FF005-4FF1-4757-B9E4-2E0598435F5B}"/>
    <dgm:cxn modelId="{90D43EE6-61D0-4EE5-B201-E497EDD03735}" srcId="{ACDB6D88-EC56-4580-BC9E-EBA394A7B2D6}" destId="{BF2359D3-7335-4171-81CF-03FBF14CD4E3}" srcOrd="0" destOrd="0" parTransId="{9784EF48-FC48-47D9-BC91-F3D10F187337}" sibTransId="{BDD81338-2855-4B5A-9CD8-FBE32A7D481A}"/>
    <dgm:cxn modelId="{043C5077-E6F5-4584-8996-257706997538}" type="presOf" srcId="{789CF891-D30D-4498-ABC9-1DC173195DDC}" destId="{C801C0A7-B36E-4232-A771-8C0F3ED0DD74}" srcOrd="0" destOrd="0" presId="urn:microsoft.com/office/officeart/2005/8/layout/vList2"/>
    <dgm:cxn modelId="{C6F22406-17EA-49C1-8965-99AA60E08FBD}" type="presOf" srcId="{BF2359D3-7335-4171-81CF-03FBF14CD4E3}" destId="{4CB37399-01B1-4672-9E22-1A6827168E21}" srcOrd="0" destOrd="0" presId="urn:microsoft.com/office/officeart/2005/8/layout/vList2"/>
    <dgm:cxn modelId="{8B9D6DA7-11C1-47C6-A329-0667E0A474EA}" type="presOf" srcId="{ACDB6D88-EC56-4580-BC9E-EBA394A7B2D6}" destId="{F976CC7E-967A-430D-90F5-D9D5E7147C35}" srcOrd="0" destOrd="0" presId="urn:microsoft.com/office/officeart/2005/8/layout/vList2"/>
    <dgm:cxn modelId="{116EBF08-CFB7-4112-BA98-9A1D7C316B05}" type="presParOf" srcId="{F976CC7E-967A-430D-90F5-D9D5E7147C35}" destId="{4CB37399-01B1-4672-9E22-1A6827168E21}" srcOrd="0" destOrd="0" presId="urn:microsoft.com/office/officeart/2005/8/layout/vList2"/>
    <dgm:cxn modelId="{92D39058-23E8-4B29-9345-7E1D8F8CA030}" type="presParOf" srcId="{F976CC7E-967A-430D-90F5-D9D5E7147C35}" destId="{3332C36A-6643-43EA-A682-D751050F9987}" srcOrd="1" destOrd="0" presId="urn:microsoft.com/office/officeart/2005/8/layout/vList2"/>
    <dgm:cxn modelId="{21F4F7B6-9E7D-40EC-9883-4CF5F66F14A7}" type="presParOf" srcId="{F976CC7E-967A-430D-90F5-D9D5E7147C35}" destId="{C801C0A7-B36E-4232-A771-8C0F3ED0DD74}" srcOrd="2"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43104-143F-4649-AAAA-B5B0CD0F52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4465B4A-886D-41B6-99AA-1ED5F4F5A4BE}">
      <dgm:prSet custT="1"/>
      <dgm:spPr>
        <a:solidFill>
          <a:srgbClr val="FFC000"/>
        </a:solidFill>
      </dgm:spPr>
      <dgm:t>
        <a:bodyPr/>
        <a:lstStyle/>
        <a:p>
          <a:pPr rtl="0"/>
          <a:r>
            <a:rPr lang="zh-CN" altLang="en-US" sz="2400" b="1" baseline="0" dirty="0" smtClean="0">
              <a:solidFill>
                <a:srgbClr val="FF0000"/>
              </a:solidFill>
              <a:latin typeface="黑体" pitchFamily="49" charset="-122"/>
              <a:ea typeface="黑体" pitchFamily="49" charset="-122"/>
            </a:rPr>
            <a:t>废弃危险化学品不能简单等同于危险废物</a:t>
          </a:r>
          <a:endParaRPr lang="en-US" altLang="en-US" sz="2400" b="1" baseline="0" dirty="0">
            <a:solidFill>
              <a:srgbClr val="FF0000"/>
            </a:solidFill>
            <a:latin typeface="黑体" pitchFamily="49" charset="-122"/>
            <a:ea typeface="黑体" pitchFamily="49" charset="-122"/>
          </a:endParaRPr>
        </a:p>
      </dgm:t>
    </dgm:pt>
    <dgm:pt modelId="{54CE1504-17B8-40F5-A6AC-58E55EF04F74}" type="parTrans" cxnId="{A1B35D58-F429-42AA-A7EF-A20752228308}">
      <dgm:prSet/>
      <dgm:spPr/>
      <dgm:t>
        <a:bodyPr/>
        <a:lstStyle/>
        <a:p>
          <a:endParaRPr lang="zh-CN" altLang="en-US"/>
        </a:p>
      </dgm:t>
    </dgm:pt>
    <dgm:pt modelId="{E188DD88-6168-4A95-AF90-F93E382C4BEE}" type="sibTrans" cxnId="{A1B35D58-F429-42AA-A7EF-A20752228308}">
      <dgm:prSet/>
      <dgm:spPr/>
      <dgm:t>
        <a:bodyPr/>
        <a:lstStyle/>
        <a:p>
          <a:endParaRPr lang="zh-CN" altLang="en-US"/>
        </a:p>
      </dgm:t>
    </dgm:pt>
    <dgm:pt modelId="{FB3BD28A-E616-4153-8BD5-F31A3A87FF5F}">
      <dgm:prSet custT="1"/>
      <dgm:spPr>
        <a:solidFill>
          <a:srgbClr val="FFC000"/>
        </a:solidFill>
      </dgm:spPr>
      <dgm:t>
        <a:bodyPr/>
        <a:lstStyle/>
        <a:p>
          <a:pPr rtl="0"/>
          <a:r>
            <a:rPr lang="zh-CN" altLang="en-US" sz="2400" b="1" baseline="0" dirty="0" smtClean="0">
              <a:solidFill>
                <a:srgbClr val="FF0000"/>
              </a:solidFill>
              <a:latin typeface="黑体" pitchFamily="49" charset="-122"/>
              <a:ea typeface="黑体" pitchFamily="49" charset="-122"/>
            </a:rPr>
            <a:t>危险化学品是否废弃监管部门难以界定</a:t>
          </a:r>
          <a:endParaRPr lang="en-US" altLang="en-US" sz="2400" b="1" baseline="0" dirty="0">
            <a:solidFill>
              <a:srgbClr val="FF0000"/>
            </a:solidFill>
            <a:latin typeface="黑体" pitchFamily="49" charset="-122"/>
            <a:ea typeface="黑体" pitchFamily="49" charset="-122"/>
          </a:endParaRPr>
        </a:p>
      </dgm:t>
    </dgm:pt>
    <dgm:pt modelId="{0645159E-D6AD-4CB2-9FE2-C4AD78AD2706}" type="parTrans" cxnId="{2A303302-25A1-44B4-8654-2B8E9C8C9F5C}">
      <dgm:prSet/>
      <dgm:spPr/>
      <dgm:t>
        <a:bodyPr/>
        <a:lstStyle/>
        <a:p>
          <a:endParaRPr lang="zh-CN" altLang="en-US"/>
        </a:p>
      </dgm:t>
    </dgm:pt>
    <dgm:pt modelId="{0783C3CC-7EEC-4845-9DB1-7D2A9E8F16E4}" type="sibTrans" cxnId="{2A303302-25A1-44B4-8654-2B8E9C8C9F5C}">
      <dgm:prSet/>
      <dgm:spPr/>
      <dgm:t>
        <a:bodyPr/>
        <a:lstStyle/>
        <a:p>
          <a:endParaRPr lang="zh-CN" altLang="en-US"/>
        </a:p>
      </dgm:t>
    </dgm:pt>
    <dgm:pt modelId="{87DBE5AB-762C-4237-8644-D66EB06A1142}">
      <dgm:prSet/>
      <dgm:spPr>
        <a:solidFill>
          <a:schemeClr val="accent2">
            <a:lumMod val="40000"/>
            <a:lumOff val="60000"/>
            <a:alpha val="90000"/>
          </a:schemeClr>
        </a:solidFill>
      </dgm:spPr>
      <dgm:t>
        <a:bodyPr/>
        <a:lstStyle/>
        <a:p>
          <a:pPr marL="0" indent="0"/>
          <a:r>
            <a:rPr lang="en-US" altLang="en-US"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危险化学品目录</a:t>
          </a:r>
          <a:r>
            <a:rPr lang="en-US" altLang="en-US"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中危险化学品并不是都具有环境危害特性，例如“液氧”“液氮”等仅具有“加压气体”物理危险性的危险化学品。</a:t>
          </a:r>
        </a:p>
      </dgm:t>
    </dgm:pt>
    <dgm:pt modelId="{45B3D124-5091-402E-B2A9-1B5878FA3C42}" type="parTrans" cxnId="{D013BAB4-EC76-4910-AACE-FBF0627BA737}">
      <dgm:prSet/>
      <dgm:spPr/>
      <dgm:t>
        <a:bodyPr/>
        <a:lstStyle/>
        <a:p>
          <a:endParaRPr lang="zh-CN" altLang="en-US"/>
        </a:p>
      </dgm:t>
    </dgm:pt>
    <dgm:pt modelId="{E355706C-DD98-4DA7-846E-F8965973DFE9}" type="sibTrans" cxnId="{D013BAB4-EC76-4910-AACE-FBF0627BA737}">
      <dgm:prSet/>
      <dgm:spPr/>
      <dgm:t>
        <a:bodyPr/>
        <a:lstStyle/>
        <a:p>
          <a:endParaRPr lang="zh-CN" altLang="en-US"/>
        </a:p>
      </dgm:t>
    </dgm:pt>
    <dgm:pt modelId="{6153DA0E-F5A0-453B-BC3B-998CDC083DCB}">
      <dgm:prSet/>
      <dgm:spPr>
        <a:solidFill>
          <a:schemeClr val="accent2">
            <a:lumMod val="40000"/>
            <a:lumOff val="60000"/>
            <a:alpha val="90000"/>
          </a:schemeClr>
        </a:solidFill>
      </dgm:spPr>
      <dgm:t>
        <a:bodyPr/>
        <a:lstStyle/>
        <a:p>
          <a:pPr marL="0" indent="0"/>
          <a:r>
            <a:rPr lang="zh-CN" altLang="en-US" dirty="0" smtClean="0">
              <a:solidFill>
                <a:schemeClr val="tx2"/>
              </a:solidFill>
              <a:latin typeface="Arial"/>
              <a:ea typeface="微软雅黑"/>
              <a:sym typeface="Arial"/>
            </a:rPr>
            <a:t>有些易燃易爆危险化学品废弃后，其危险化学品属性并未改变，</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名录</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针对废弃危险化学品特别提出“被所有者申报废弃”，即危险化学品所有者应该向应急管理部门和生态环境部门申报废弃。</a:t>
          </a:r>
          <a:endParaRPr lang="zh-CN" altLang="en-US" dirty="0"/>
        </a:p>
      </dgm:t>
    </dgm:pt>
    <dgm:pt modelId="{BE7DC58A-072C-4E4E-9FFE-05C173F70474}" type="parTrans" cxnId="{70BCC11F-6320-4419-90EC-5936D49F0055}">
      <dgm:prSet/>
      <dgm:spPr/>
      <dgm:t>
        <a:bodyPr/>
        <a:lstStyle/>
        <a:p>
          <a:endParaRPr lang="zh-CN" altLang="en-US"/>
        </a:p>
      </dgm:t>
    </dgm:pt>
    <dgm:pt modelId="{4E1CF72B-1501-4E8C-B6BA-2B42B2EC8032}" type="sibTrans" cxnId="{70BCC11F-6320-4419-90EC-5936D49F0055}">
      <dgm:prSet/>
      <dgm:spPr/>
      <dgm:t>
        <a:bodyPr/>
        <a:lstStyle/>
        <a:p>
          <a:endParaRPr lang="zh-CN" altLang="en-US"/>
        </a:p>
      </dgm:t>
    </dgm:pt>
    <dgm:pt modelId="{8A079950-BED5-4817-8635-AE23DCF40C77}" type="pres">
      <dgm:prSet presAssocID="{75843104-143F-4649-AAAA-B5B0CD0F52C4}" presName="Name0" presStyleCnt="0">
        <dgm:presLayoutVars>
          <dgm:dir/>
          <dgm:animLvl val="lvl"/>
          <dgm:resizeHandles val="exact"/>
        </dgm:presLayoutVars>
      </dgm:prSet>
      <dgm:spPr/>
      <dgm:t>
        <a:bodyPr/>
        <a:lstStyle/>
        <a:p>
          <a:endParaRPr lang="zh-CN" altLang="en-US"/>
        </a:p>
      </dgm:t>
    </dgm:pt>
    <dgm:pt modelId="{2E1ED4CA-5F7A-4DBB-8E3B-6F0431819AB8}" type="pres">
      <dgm:prSet presAssocID="{A4465B4A-886D-41B6-99AA-1ED5F4F5A4BE}" presName="composite" presStyleCnt="0"/>
      <dgm:spPr/>
    </dgm:pt>
    <dgm:pt modelId="{45FC58A6-83C6-428E-ADBD-BE0FC2C37E27}" type="pres">
      <dgm:prSet presAssocID="{A4465B4A-886D-41B6-99AA-1ED5F4F5A4BE}" presName="parTx" presStyleLbl="alignNode1" presStyleIdx="0" presStyleCnt="2">
        <dgm:presLayoutVars>
          <dgm:chMax val="0"/>
          <dgm:chPref val="0"/>
          <dgm:bulletEnabled val="1"/>
        </dgm:presLayoutVars>
      </dgm:prSet>
      <dgm:spPr/>
      <dgm:t>
        <a:bodyPr/>
        <a:lstStyle/>
        <a:p>
          <a:endParaRPr lang="zh-CN" altLang="en-US"/>
        </a:p>
      </dgm:t>
    </dgm:pt>
    <dgm:pt modelId="{40C61B45-3F46-4E1A-ADAF-832EDD97A698}" type="pres">
      <dgm:prSet presAssocID="{A4465B4A-886D-41B6-99AA-1ED5F4F5A4BE}" presName="desTx" presStyleLbl="alignAccFollowNode1" presStyleIdx="0" presStyleCnt="2">
        <dgm:presLayoutVars>
          <dgm:bulletEnabled val="1"/>
        </dgm:presLayoutVars>
      </dgm:prSet>
      <dgm:spPr/>
      <dgm:t>
        <a:bodyPr/>
        <a:lstStyle/>
        <a:p>
          <a:endParaRPr lang="zh-CN" altLang="en-US"/>
        </a:p>
      </dgm:t>
    </dgm:pt>
    <dgm:pt modelId="{3F33A66E-D5A2-4F58-9C42-F99E5B5451CD}" type="pres">
      <dgm:prSet presAssocID="{E188DD88-6168-4A95-AF90-F93E382C4BEE}" presName="space" presStyleCnt="0"/>
      <dgm:spPr/>
    </dgm:pt>
    <dgm:pt modelId="{DD258E27-1306-4EDA-B508-AB8028B4325F}" type="pres">
      <dgm:prSet presAssocID="{FB3BD28A-E616-4153-8BD5-F31A3A87FF5F}" presName="composite" presStyleCnt="0"/>
      <dgm:spPr/>
    </dgm:pt>
    <dgm:pt modelId="{D1EFFCE3-555F-476D-B91D-F223480D5654}" type="pres">
      <dgm:prSet presAssocID="{FB3BD28A-E616-4153-8BD5-F31A3A87FF5F}" presName="parTx" presStyleLbl="alignNode1" presStyleIdx="1" presStyleCnt="2">
        <dgm:presLayoutVars>
          <dgm:chMax val="0"/>
          <dgm:chPref val="0"/>
          <dgm:bulletEnabled val="1"/>
        </dgm:presLayoutVars>
      </dgm:prSet>
      <dgm:spPr/>
      <dgm:t>
        <a:bodyPr/>
        <a:lstStyle/>
        <a:p>
          <a:endParaRPr lang="zh-CN" altLang="en-US"/>
        </a:p>
      </dgm:t>
    </dgm:pt>
    <dgm:pt modelId="{F604E9F4-E158-42D1-B938-40DD687795B9}" type="pres">
      <dgm:prSet presAssocID="{FB3BD28A-E616-4153-8BD5-F31A3A87FF5F}" presName="desTx" presStyleLbl="alignAccFollowNode1" presStyleIdx="1" presStyleCnt="2">
        <dgm:presLayoutVars>
          <dgm:bulletEnabled val="1"/>
        </dgm:presLayoutVars>
      </dgm:prSet>
      <dgm:spPr/>
      <dgm:t>
        <a:bodyPr/>
        <a:lstStyle/>
        <a:p>
          <a:endParaRPr lang="zh-CN" altLang="en-US"/>
        </a:p>
      </dgm:t>
    </dgm:pt>
  </dgm:ptLst>
  <dgm:cxnLst>
    <dgm:cxn modelId="{A1B35D58-F429-42AA-A7EF-A20752228308}" srcId="{75843104-143F-4649-AAAA-B5B0CD0F52C4}" destId="{A4465B4A-886D-41B6-99AA-1ED5F4F5A4BE}" srcOrd="0" destOrd="0" parTransId="{54CE1504-17B8-40F5-A6AC-58E55EF04F74}" sibTransId="{E188DD88-6168-4A95-AF90-F93E382C4BEE}"/>
    <dgm:cxn modelId="{D71F4E95-5A47-40E1-9296-CED68E077438}" type="presOf" srcId="{A4465B4A-886D-41B6-99AA-1ED5F4F5A4BE}" destId="{45FC58A6-83C6-428E-ADBD-BE0FC2C37E27}" srcOrd="0" destOrd="0" presId="urn:microsoft.com/office/officeart/2005/8/layout/hList1"/>
    <dgm:cxn modelId="{F3CDCF9F-578E-40BB-8FFA-37E93098697C}" type="presOf" srcId="{87DBE5AB-762C-4237-8644-D66EB06A1142}" destId="{40C61B45-3F46-4E1A-ADAF-832EDD97A698}" srcOrd="0" destOrd="0" presId="urn:microsoft.com/office/officeart/2005/8/layout/hList1"/>
    <dgm:cxn modelId="{DD0FF96A-3B56-48B1-9A59-FA9557666023}" type="presOf" srcId="{75843104-143F-4649-AAAA-B5B0CD0F52C4}" destId="{8A079950-BED5-4817-8635-AE23DCF40C77}" srcOrd="0" destOrd="0" presId="urn:microsoft.com/office/officeart/2005/8/layout/hList1"/>
    <dgm:cxn modelId="{2A1E92F1-3B54-4F39-BCDA-6860E1B30A48}" type="presOf" srcId="{6153DA0E-F5A0-453B-BC3B-998CDC083DCB}" destId="{F604E9F4-E158-42D1-B938-40DD687795B9}" srcOrd="0" destOrd="0" presId="urn:microsoft.com/office/officeart/2005/8/layout/hList1"/>
    <dgm:cxn modelId="{C3CAF49C-5EF8-44D8-B3F7-1F5BF8EB81C4}" type="presOf" srcId="{FB3BD28A-E616-4153-8BD5-F31A3A87FF5F}" destId="{D1EFFCE3-555F-476D-B91D-F223480D5654}" srcOrd="0" destOrd="0" presId="urn:microsoft.com/office/officeart/2005/8/layout/hList1"/>
    <dgm:cxn modelId="{70BCC11F-6320-4419-90EC-5936D49F0055}" srcId="{FB3BD28A-E616-4153-8BD5-F31A3A87FF5F}" destId="{6153DA0E-F5A0-453B-BC3B-998CDC083DCB}" srcOrd="0" destOrd="0" parTransId="{BE7DC58A-072C-4E4E-9FFE-05C173F70474}" sibTransId="{4E1CF72B-1501-4E8C-B6BA-2B42B2EC8032}"/>
    <dgm:cxn modelId="{D013BAB4-EC76-4910-AACE-FBF0627BA737}" srcId="{A4465B4A-886D-41B6-99AA-1ED5F4F5A4BE}" destId="{87DBE5AB-762C-4237-8644-D66EB06A1142}" srcOrd="0" destOrd="0" parTransId="{45B3D124-5091-402E-B2A9-1B5878FA3C42}" sibTransId="{E355706C-DD98-4DA7-846E-F8965973DFE9}"/>
    <dgm:cxn modelId="{2A303302-25A1-44B4-8654-2B8E9C8C9F5C}" srcId="{75843104-143F-4649-AAAA-B5B0CD0F52C4}" destId="{FB3BD28A-E616-4153-8BD5-F31A3A87FF5F}" srcOrd="1" destOrd="0" parTransId="{0645159E-D6AD-4CB2-9FE2-C4AD78AD2706}" sibTransId="{0783C3CC-7EEC-4845-9DB1-7D2A9E8F16E4}"/>
    <dgm:cxn modelId="{F05E0A36-99EA-4CE8-AC8A-DA7C800E3A4B}" type="presParOf" srcId="{8A079950-BED5-4817-8635-AE23DCF40C77}" destId="{2E1ED4CA-5F7A-4DBB-8E3B-6F0431819AB8}" srcOrd="0" destOrd="0" presId="urn:microsoft.com/office/officeart/2005/8/layout/hList1"/>
    <dgm:cxn modelId="{63AA54DA-638E-4901-A614-1B1E2148E7A1}" type="presParOf" srcId="{2E1ED4CA-5F7A-4DBB-8E3B-6F0431819AB8}" destId="{45FC58A6-83C6-428E-ADBD-BE0FC2C37E27}" srcOrd="0" destOrd="0" presId="urn:microsoft.com/office/officeart/2005/8/layout/hList1"/>
    <dgm:cxn modelId="{51B35C12-3501-4F43-A2E1-65BE3792FDAD}" type="presParOf" srcId="{2E1ED4CA-5F7A-4DBB-8E3B-6F0431819AB8}" destId="{40C61B45-3F46-4E1A-ADAF-832EDD97A698}" srcOrd="1" destOrd="0" presId="urn:microsoft.com/office/officeart/2005/8/layout/hList1"/>
    <dgm:cxn modelId="{525F7DB3-C7AA-4B37-AE64-0404216FDCF9}" type="presParOf" srcId="{8A079950-BED5-4817-8635-AE23DCF40C77}" destId="{3F33A66E-D5A2-4F58-9C42-F99E5B5451CD}" srcOrd="1" destOrd="0" presId="urn:microsoft.com/office/officeart/2005/8/layout/hList1"/>
    <dgm:cxn modelId="{D61F807C-D837-4654-8573-9B1C069BAA7B}" type="presParOf" srcId="{8A079950-BED5-4817-8635-AE23DCF40C77}" destId="{DD258E27-1306-4EDA-B508-AB8028B4325F}" srcOrd="2" destOrd="0" presId="urn:microsoft.com/office/officeart/2005/8/layout/hList1"/>
    <dgm:cxn modelId="{172DA72B-A4FB-4F44-98F0-2C635A9F4330}" type="presParOf" srcId="{DD258E27-1306-4EDA-B508-AB8028B4325F}" destId="{D1EFFCE3-555F-476D-B91D-F223480D5654}" srcOrd="0" destOrd="0" presId="urn:microsoft.com/office/officeart/2005/8/layout/hList1"/>
    <dgm:cxn modelId="{DE3483CE-45FA-4FE0-B0E4-CD157E0CFDA6}" type="presParOf" srcId="{DD258E27-1306-4EDA-B508-AB8028B4325F}" destId="{F604E9F4-E158-42D1-B938-40DD687795B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D9300A-2BFC-44FE-A03B-A9BB84DCEDF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zh-CN" altLang="en-US"/>
        </a:p>
      </dgm:t>
    </dgm:pt>
    <dgm:pt modelId="{9118025D-7CF7-4F2B-8A57-2B8AFB20FC15}">
      <dgm:prSet/>
      <dgm:spPr/>
      <dgm:t>
        <a:bodyPr/>
        <a:lstStyle/>
        <a:p>
          <a:pPr rtl="0"/>
          <a:r>
            <a:rPr lang="zh-CN" dirty="0" smtClean="0">
              <a:solidFill>
                <a:srgbClr val="FF0000"/>
              </a:solidFill>
            </a:rPr>
            <a:t>响水“</a:t>
          </a:r>
          <a:r>
            <a:rPr lang="en-US" dirty="0" smtClean="0">
              <a:solidFill>
                <a:srgbClr val="FF0000"/>
              </a:solidFill>
            </a:rPr>
            <a:t>3·21”</a:t>
          </a:r>
          <a:r>
            <a:rPr lang="zh-CN" dirty="0" smtClean="0">
              <a:solidFill>
                <a:srgbClr val="FF0000"/>
              </a:solidFill>
            </a:rPr>
            <a:t>事故</a:t>
          </a:r>
          <a:r>
            <a:rPr lang="zh-CN" altLang="en-US" dirty="0" smtClean="0">
              <a:solidFill>
                <a:srgbClr val="FF0000"/>
              </a:solidFill>
            </a:rPr>
            <a:t>中，</a:t>
          </a:r>
          <a:r>
            <a:rPr lang="zh-CN" dirty="0" smtClean="0">
              <a:solidFill>
                <a:srgbClr val="FF0000"/>
              </a:solidFill>
            </a:rPr>
            <a:t>企业既</a:t>
          </a:r>
          <a:r>
            <a:rPr lang="zh-CN" altLang="en-US" dirty="0" smtClean="0">
              <a:solidFill>
                <a:srgbClr val="FF0000"/>
              </a:solidFill>
            </a:rPr>
            <a:t>未</a:t>
          </a:r>
          <a:r>
            <a:rPr lang="zh-CN" dirty="0" smtClean="0">
              <a:solidFill>
                <a:srgbClr val="FF0000"/>
              </a:solidFill>
            </a:rPr>
            <a:t>按国家有关标准将废弃危险化学品稳定化处理后纳入危险废物环境管理，也</a:t>
          </a:r>
          <a:r>
            <a:rPr lang="zh-CN" altLang="en-US" dirty="0" smtClean="0">
              <a:solidFill>
                <a:srgbClr val="FF0000"/>
              </a:solidFill>
            </a:rPr>
            <a:t>未</a:t>
          </a:r>
          <a:r>
            <a:rPr lang="zh-CN" dirty="0" smtClean="0">
              <a:solidFill>
                <a:srgbClr val="FF0000"/>
              </a:solidFill>
            </a:rPr>
            <a:t>向应急管理部门和生态环境部门申报，逃避监管，酿成重大事故。</a:t>
          </a:r>
          <a:r>
            <a:rPr lang="en-US" altLang="zh-CN" dirty="0" smtClean="0">
              <a:solidFill>
                <a:srgbClr val="FF0000"/>
              </a:solidFill>
            </a:rPr>
            <a:t>2021</a:t>
          </a:r>
          <a:r>
            <a:rPr lang="zh-CN" altLang="en-US" dirty="0" smtClean="0">
              <a:solidFill>
                <a:srgbClr val="FF0000"/>
              </a:solidFill>
            </a:rPr>
            <a:t>版</a:t>
          </a:r>
          <a:r>
            <a:rPr lang="en-US" altLang="zh-CN" dirty="0" smtClean="0">
              <a:solidFill>
                <a:srgbClr val="FF0000"/>
              </a:solidFill>
            </a:rPr>
            <a:t>《</a:t>
          </a:r>
          <a:r>
            <a:rPr lang="zh-CN" altLang="en-US" dirty="0" smtClean="0">
              <a:solidFill>
                <a:srgbClr val="FF0000"/>
              </a:solidFill>
            </a:rPr>
            <a:t>危废名录</a:t>
          </a:r>
          <a:r>
            <a:rPr lang="en-US" altLang="zh-CN" dirty="0" smtClean="0">
              <a:solidFill>
                <a:srgbClr val="FF0000"/>
              </a:solidFill>
            </a:rPr>
            <a:t>》</a:t>
          </a:r>
          <a:r>
            <a:rPr lang="zh-CN" altLang="en-US" b="1" dirty="0" smtClean="0">
              <a:solidFill>
                <a:srgbClr val="FF0000"/>
              </a:solidFill>
            </a:rPr>
            <a:t>不再要求废弃的化学品属于危废，</a:t>
          </a:r>
          <a:r>
            <a:rPr lang="zh-CN" altLang="en-US" dirty="0" smtClean="0">
              <a:solidFill>
                <a:srgbClr val="FF0000"/>
              </a:solidFill>
            </a:rPr>
            <a:t>避免废弃化学品自动成为危险废物，自动纳入环境监管，让监管被动。</a:t>
          </a:r>
          <a:endParaRPr lang="zh-CN" dirty="0">
            <a:solidFill>
              <a:srgbClr val="FF0000"/>
            </a:solidFill>
          </a:endParaRPr>
        </a:p>
      </dgm:t>
    </dgm:pt>
    <dgm:pt modelId="{D5404FCA-9CFC-4206-A3DE-D3164F700F4D}" type="parTrans" cxnId="{C1FC8E74-C024-4FDF-AF10-1F7FB18B57FF}">
      <dgm:prSet/>
      <dgm:spPr/>
      <dgm:t>
        <a:bodyPr/>
        <a:lstStyle/>
        <a:p>
          <a:endParaRPr lang="zh-CN" altLang="en-US"/>
        </a:p>
      </dgm:t>
    </dgm:pt>
    <dgm:pt modelId="{B94B17DE-0962-41D8-B07F-A88CEC45B0DF}" type="sibTrans" cxnId="{C1FC8E74-C024-4FDF-AF10-1F7FB18B57FF}">
      <dgm:prSet/>
      <dgm:spPr/>
      <dgm:t>
        <a:bodyPr/>
        <a:lstStyle/>
        <a:p>
          <a:endParaRPr lang="zh-CN" altLang="en-US"/>
        </a:p>
      </dgm:t>
    </dgm:pt>
    <dgm:pt modelId="{5315CF21-C87D-4FC5-B5D9-0A66EA2950BB}" type="pres">
      <dgm:prSet presAssocID="{FAD9300A-2BFC-44FE-A03B-A9BB84DCEDF0}" presName="linear" presStyleCnt="0">
        <dgm:presLayoutVars>
          <dgm:animLvl val="lvl"/>
          <dgm:resizeHandles val="exact"/>
        </dgm:presLayoutVars>
      </dgm:prSet>
      <dgm:spPr/>
      <dgm:t>
        <a:bodyPr/>
        <a:lstStyle/>
        <a:p>
          <a:endParaRPr lang="zh-CN" altLang="en-US"/>
        </a:p>
      </dgm:t>
    </dgm:pt>
    <dgm:pt modelId="{CC45D5BB-C99C-4F82-8F13-5B2A1DA8629A}" type="pres">
      <dgm:prSet presAssocID="{9118025D-7CF7-4F2B-8A57-2B8AFB20FC15}" presName="parentText" presStyleLbl="node1" presStyleIdx="0" presStyleCnt="1" custLinFactNeighborX="5660" custLinFactNeighborY="14511">
        <dgm:presLayoutVars>
          <dgm:chMax val="0"/>
          <dgm:bulletEnabled val="1"/>
        </dgm:presLayoutVars>
      </dgm:prSet>
      <dgm:spPr/>
      <dgm:t>
        <a:bodyPr/>
        <a:lstStyle/>
        <a:p>
          <a:endParaRPr lang="zh-CN" altLang="en-US"/>
        </a:p>
      </dgm:t>
    </dgm:pt>
  </dgm:ptLst>
  <dgm:cxnLst>
    <dgm:cxn modelId="{22560CC9-6D01-44CE-97A6-787E1AF749DA}" type="presOf" srcId="{9118025D-7CF7-4F2B-8A57-2B8AFB20FC15}" destId="{CC45D5BB-C99C-4F82-8F13-5B2A1DA8629A}" srcOrd="0" destOrd="0" presId="urn:microsoft.com/office/officeart/2005/8/layout/vList2"/>
    <dgm:cxn modelId="{68540DD7-9343-4975-AC28-FDCCCFEDB083}" type="presOf" srcId="{FAD9300A-2BFC-44FE-A03B-A9BB84DCEDF0}" destId="{5315CF21-C87D-4FC5-B5D9-0A66EA2950BB}" srcOrd="0" destOrd="0" presId="urn:microsoft.com/office/officeart/2005/8/layout/vList2"/>
    <dgm:cxn modelId="{C1FC8E74-C024-4FDF-AF10-1F7FB18B57FF}" srcId="{FAD9300A-2BFC-44FE-A03B-A9BB84DCEDF0}" destId="{9118025D-7CF7-4F2B-8A57-2B8AFB20FC15}" srcOrd="0" destOrd="0" parTransId="{D5404FCA-9CFC-4206-A3DE-D3164F700F4D}" sibTransId="{B94B17DE-0962-41D8-B07F-A88CEC45B0DF}"/>
    <dgm:cxn modelId="{A5AE2B88-8A46-4ACF-BE11-1AC0E90CF2E5}" type="presParOf" srcId="{5315CF21-C87D-4FC5-B5D9-0A66EA2950BB}" destId="{CC45D5BB-C99C-4F82-8F13-5B2A1DA8629A}" srcOrd="0" destOrd="0" presId="urn:microsoft.com/office/officeart/2005/8/layout/vList2"/>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843104-143F-4649-AAAA-B5B0CD0F52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4465B4A-886D-41B6-99AA-1ED5F4F5A4BE}">
      <dgm:prSet custT="1"/>
      <dgm:spPr>
        <a:solidFill>
          <a:schemeClr val="accent2">
            <a:lumMod val="40000"/>
            <a:lumOff val="60000"/>
          </a:schemeClr>
        </a:solidFill>
      </dgm:spPr>
      <dgm:t>
        <a:bodyPr/>
        <a:lstStyle/>
        <a:p>
          <a:pPr rtl="0"/>
          <a:r>
            <a:rPr lang="zh-CN" altLang="en-US" sz="2400" b="1" baseline="0" dirty="0" smtClean="0">
              <a:latin typeface="黑体" pitchFamily="49" charset="-122"/>
              <a:ea typeface="黑体" pitchFamily="49" charset="-122"/>
            </a:rPr>
            <a:t>利用或处置前，交另一家企业预处理，预处理环节是否豁免</a:t>
          </a:r>
          <a:endParaRPr lang="en-US" sz="2400" dirty="0"/>
        </a:p>
      </dgm:t>
    </dgm:pt>
    <dgm:pt modelId="{54CE1504-17B8-40F5-A6AC-58E55EF04F74}" type="parTrans" cxnId="{A1B35D58-F429-42AA-A7EF-A20752228308}">
      <dgm:prSet/>
      <dgm:spPr/>
      <dgm:t>
        <a:bodyPr/>
        <a:lstStyle/>
        <a:p>
          <a:endParaRPr lang="zh-CN" altLang="en-US"/>
        </a:p>
      </dgm:t>
    </dgm:pt>
    <dgm:pt modelId="{E188DD88-6168-4A95-AF90-F93E382C4BEE}" type="sibTrans" cxnId="{A1B35D58-F429-42AA-A7EF-A20752228308}">
      <dgm:prSet/>
      <dgm:spPr/>
      <dgm:t>
        <a:bodyPr/>
        <a:lstStyle/>
        <a:p>
          <a:endParaRPr lang="zh-CN" altLang="en-US"/>
        </a:p>
      </dgm:t>
    </dgm:pt>
    <dgm:pt modelId="{FB3BD28A-E616-4153-8BD5-F31A3A87FF5F}">
      <dgm:prSet custT="1"/>
      <dgm:spPr>
        <a:solidFill>
          <a:schemeClr val="accent2">
            <a:lumMod val="40000"/>
            <a:lumOff val="60000"/>
          </a:schemeClr>
        </a:solidFill>
      </dgm:spPr>
      <dgm:t>
        <a:bodyPr/>
        <a:lstStyle/>
        <a:p>
          <a:pPr rtl="0"/>
          <a:r>
            <a:rPr lang="zh-CN" altLang="en-US" sz="2400" b="1" baseline="0" dirty="0" smtClean="0">
              <a:latin typeface="黑体" pitchFamily="49" charset="-122"/>
              <a:ea typeface="黑体" pitchFamily="49" charset="-122"/>
            </a:rPr>
            <a:t>豁免的处置环节产生的次生废物是否适用衍生原则</a:t>
          </a:r>
          <a:endParaRPr lang="en-US" sz="2400" dirty="0"/>
        </a:p>
      </dgm:t>
    </dgm:pt>
    <dgm:pt modelId="{0645159E-D6AD-4CB2-9FE2-C4AD78AD2706}" type="parTrans" cxnId="{2A303302-25A1-44B4-8654-2B8E9C8C9F5C}">
      <dgm:prSet/>
      <dgm:spPr/>
      <dgm:t>
        <a:bodyPr/>
        <a:lstStyle/>
        <a:p>
          <a:endParaRPr lang="zh-CN" altLang="en-US"/>
        </a:p>
      </dgm:t>
    </dgm:pt>
    <dgm:pt modelId="{0783C3CC-7EEC-4845-9DB1-7D2A9E8F16E4}" type="sibTrans" cxnId="{2A303302-25A1-44B4-8654-2B8E9C8C9F5C}">
      <dgm:prSet/>
      <dgm:spPr/>
      <dgm:t>
        <a:bodyPr/>
        <a:lstStyle/>
        <a:p>
          <a:endParaRPr lang="zh-CN" altLang="en-US"/>
        </a:p>
      </dgm:t>
    </dgm:pt>
    <dgm:pt modelId="{87DBE5AB-762C-4237-8644-D66EB06A1142}">
      <dgm:prSet/>
      <dgm:spPr>
        <a:solidFill>
          <a:srgbClr val="C00000">
            <a:alpha val="90000"/>
          </a:srgbClr>
        </a:solidFill>
      </dgm:spPr>
      <dgm:t>
        <a:bodyPr/>
        <a:lstStyle/>
        <a:p>
          <a:pPr marL="0" indent="0"/>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名录</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第三条规定“列入本名录附录</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危险废物豁免管理清单</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中的危险废物，在所列的豁免环节，且满足相应的豁免条件时，可以按照豁免内容的规定实行豁免管理”，预处理环节不在所列的豁免环节，因此，</a:t>
          </a:r>
          <a:r>
            <a:rPr lang="zh-CN" altLang="en-US" b="1" dirty="0" smtClean="0">
              <a:solidFill>
                <a:srgbClr val="FFFF00"/>
              </a:solidFill>
              <a:latin typeface="Arial"/>
              <a:ea typeface="微软雅黑"/>
              <a:sym typeface="Arial"/>
            </a:rPr>
            <a:t>该环节不能豁免。</a:t>
          </a:r>
        </a:p>
      </dgm:t>
    </dgm:pt>
    <dgm:pt modelId="{45B3D124-5091-402E-B2A9-1B5878FA3C42}" type="parTrans" cxnId="{D013BAB4-EC76-4910-AACE-FBF0627BA737}">
      <dgm:prSet/>
      <dgm:spPr/>
      <dgm:t>
        <a:bodyPr/>
        <a:lstStyle/>
        <a:p>
          <a:endParaRPr lang="zh-CN" altLang="en-US"/>
        </a:p>
      </dgm:t>
    </dgm:pt>
    <dgm:pt modelId="{E355706C-DD98-4DA7-846E-F8965973DFE9}" type="sibTrans" cxnId="{D013BAB4-EC76-4910-AACE-FBF0627BA737}">
      <dgm:prSet/>
      <dgm:spPr/>
      <dgm:t>
        <a:bodyPr/>
        <a:lstStyle/>
        <a:p>
          <a:endParaRPr lang="zh-CN" altLang="en-US"/>
        </a:p>
      </dgm:t>
    </dgm:pt>
    <dgm:pt modelId="{6153DA0E-F5A0-453B-BC3B-998CDC083DCB}">
      <dgm:prSet/>
      <dgm:spPr>
        <a:solidFill>
          <a:srgbClr val="C00000">
            <a:alpha val="90000"/>
          </a:srgbClr>
        </a:solidFill>
      </dgm:spPr>
      <dgm:t>
        <a:bodyPr/>
        <a:lstStyle/>
        <a:p>
          <a:pPr marL="0" indent="0"/>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危险废物豁免管理清单</a:t>
          </a:r>
          <a:r>
            <a:rPr lang="en-US" altLang="zh-CN" dirty="0" smtClean="0">
              <a:solidFill>
                <a:schemeClr val="tx2"/>
              </a:solidFill>
              <a:latin typeface="Arial"/>
              <a:ea typeface="微软雅黑"/>
              <a:sym typeface="Arial"/>
            </a:rPr>
            <a:t>》</a:t>
          </a:r>
          <a:r>
            <a:rPr lang="zh-CN" altLang="en-US" dirty="0" smtClean="0">
              <a:solidFill>
                <a:schemeClr val="tx2"/>
              </a:solidFill>
              <a:latin typeface="Arial"/>
              <a:ea typeface="微软雅黑"/>
              <a:sym typeface="Arial"/>
            </a:rPr>
            <a:t>仅豁免了危险废物特定环节的部分管理要求，并不是豁免其危险废物属性。因此，</a:t>
          </a:r>
          <a:r>
            <a:rPr lang="zh-CN" altLang="en-US" b="1" dirty="0" smtClean="0">
              <a:solidFill>
                <a:srgbClr val="FFFF00"/>
              </a:solidFill>
              <a:latin typeface="Arial"/>
              <a:ea typeface="微软雅黑"/>
              <a:sym typeface="Arial"/>
            </a:rPr>
            <a:t>豁免的处置环节产生的废物仍应按照</a:t>
          </a:r>
          <a:r>
            <a:rPr lang="en-US" altLang="zh-CN" b="1" dirty="0" smtClean="0">
              <a:solidFill>
                <a:srgbClr val="FFFF00"/>
              </a:solidFill>
              <a:latin typeface="Arial"/>
              <a:ea typeface="微软雅黑"/>
              <a:sym typeface="Arial"/>
            </a:rPr>
            <a:t>《</a:t>
          </a:r>
          <a:r>
            <a:rPr lang="zh-CN" altLang="en-US" b="1" dirty="0" smtClean="0">
              <a:solidFill>
                <a:srgbClr val="FFFF00"/>
              </a:solidFill>
              <a:latin typeface="Arial"/>
              <a:ea typeface="微软雅黑"/>
              <a:sym typeface="Arial"/>
            </a:rPr>
            <a:t>国家危险废物名录</a:t>
          </a:r>
          <a:r>
            <a:rPr lang="en-US" altLang="zh-CN" b="1" dirty="0" smtClean="0">
              <a:solidFill>
                <a:srgbClr val="FFFF00"/>
              </a:solidFill>
              <a:latin typeface="Arial"/>
              <a:ea typeface="微软雅黑"/>
              <a:sym typeface="Arial"/>
            </a:rPr>
            <a:t>》《</a:t>
          </a:r>
          <a:r>
            <a:rPr lang="zh-CN" altLang="en-US" b="1" dirty="0" smtClean="0">
              <a:solidFill>
                <a:srgbClr val="FFFF00"/>
              </a:solidFill>
              <a:latin typeface="Arial"/>
              <a:ea typeface="微软雅黑"/>
              <a:sym typeface="Arial"/>
            </a:rPr>
            <a:t>危险废物鉴别标准</a:t>
          </a:r>
          <a:r>
            <a:rPr lang="en-US" altLang="zh-CN" b="1" dirty="0" smtClean="0">
              <a:solidFill>
                <a:srgbClr val="FFFF00"/>
              </a:solidFill>
              <a:latin typeface="Arial"/>
              <a:ea typeface="微软雅黑"/>
              <a:sym typeface="Arial"/>
            </a:rPr>
            <a:t>》</a:t>
          </a:r>
          <a:r>
            <a:rPr lang="zh-CN" altLang="en-US" b="1" dirty="0" smtClean="0">
              <a:solidFill>
                <a:srgbClr val="FFFF00"/>
              </a:solidFill>
              <a:latin typeface="Arial"/>
              <a:ea typeface="微软雅黑"/>
              <a:sym typeface="Arial"/>
            </a:rPr>
            <a:t>（</a:t>
          </a:r>
          <a:r>
            <a:rPr lang="en-US" altLang="zh-CN" b="1" dirty="0" smtClean="0">
              <a:solidFill>
                <a:srgbClr val="FFFF00"/>
              </a:solidFill>
              <a:latin typeface="Arial"/>
              <a:ea typeface="微软雅黑"/>
              <a:sym typeface="Arial"/>
            </a:rPr>
            <a:t>GB5085.1~7</a:t>
          </a:r>
          <a:r>
            <a:rPr lang="zh-CN" altLang="en-US" b="1" dirty="0" smtClean="0">
              <a:solidFill>
                <a:srgbClr val="FFFF00"/>
              </a:solidFill>
              <a:latin typeface="Arial"/>
              <a:ea typeface="微软雅黑"/>
              <a:sym typeface="Arial"/>
            </a:rPr>
            <a:t>）</a:t>
          </a:r>
          <a:r>
            <a:rPr lang="en-US" altLang="zh-CN" b="1" dirty="0" smtClean="0">
              <a:solidFill>
                <a:srgbClr val="FFFF00"/>
              </a:solidFill>
              <a:latin typeface="Arial"/>
              <a:ea typeface="微软雅黑"/>
              <a:sym typeface="Arial"/>
            </a:rPr>
            <a:t>《</a:t>
          </a:r>
          <a:r>
            <a:rPr lang="zh-CN" altLang="en-US" b="1" dirty="0" smtClean="0">
              <a:solidFill>
                <a:srgbClr val="FFFF00"/>
              </a:solidFill>
              <a:latin typeface="Arial"/>
              <a:ea typeface="微软雅黑"/>
              <a:sym typeface="Arial"/>
            </a:rPr>
            <a:t>危险废物鉴别技术规范</a:t>
          </a:r>
          <a:r>
            <a:rPr lang="en-US" altLang="zh-CN" b="1" dirty="0" smtClean="0">
              <a:solidFill>
                <a:srgbClr val="FFFF00"/>
              </a:solidFill>
              <a:latin typeface="Arial"/>
              <a:ea typeface="微软雅黑"/>
              <a:sym typeface="Arial"/>
            </a:rPr>
            <a:t>》</a:t>
          </a:r>
          <a:r>
            <a:rPr lang="zh-CN" altLang="en-US" b="1" dirty="0" smtClean="0">
              <a:solidFill>
                <a:srgbClr val="FFFF00"/>
              </a:solidFill>
              <a:latin typeface="Arial"/>
              <a:ea typeface="微软雅黑"/>
              <a:sym typeface="Arial"/>
            </a:rPr>
            <a:t>（</a:t>
          </a:r>
          <a:r>
            <a:rPr lang="en-US" altLang="zh-CN" b="1" dirty="0" smtClean="0">
              <a:solidFill>
                <a:srgbClr val="FFFF00"/>
              </a:solidFill>
              <a:latin typeface="Arial"/>
              <a:ea typeface="微软雅黑"/>
              <a:sym typeface="Arial"/>
            </a:rPr>
            <a:t>HJ 298</a:t>
          </a:r>
          <a:r>
            <a:rPr lang="zh-CN" altLang="en-US" b="1" dirty="0" smtClean="0">
              <a:solidFill>
                <a:srgbClr val="FFFF00"/>
              </a:solidFill>
              <a:latin typeface="Arial"/>
              <a:ea typeface="微软雅黑"/>
              <a:sym typeface="Arial"/>
            </a:rPr>
            <a:t>）等确定其危险废物属性。</a:t>
          </a:r>
          <a:endParaRPr lang="zh-CN" altLang="en-US" b="1" dirty="0">
            <a:solidFill>
              <a:srgbClr val="FFFF00"/>
            </a:solidFill>
            <a:latin typeface="Arial"/>
            <a:ea typeface="微软雅黑"/>
            <a:sym typeface="Arial"/>
          </a:endParaRPr>
        </a:p>
      </dgm:t>
    </dgm:pt>
    <dgm:pt modelId="{BE7DC58A-072C-4E4E-9FFE-05C173F70474}" type="parTrans" cxnId="{70BCC11F-6320-4419-90EC-5936D49F0055}">
      <dgm:prSet/>
      <dgm:spPr/>
      <dgm:t>
        <a:bodyPr/>
        <a:lstStyle/>
        <a:p>
          <a:endParaRPr lang="zh-CN" altLang="en-US"/>
        </a:p>
      </dgm:t>
    </dgm:pt>
    <dgm:pt modelId="{4E1CF72B-1501-4E8C-B6BA-2B42B2EC8032}" type="sibTrans" cxnId="{70BCC11F-6320-4419-90EC-5936D49F0055}">
      <dgm:prSet/>
      <dgm:spPr/>
      <dgm:t>
        <a:bodyPr/>
        <a:lstStyle/>
        <a:p>
          <a:endParaRPr lang="zh-CN" altLang="en-US"/>
        </a:p>
      </dgm:t>
    </dgm:pt>
    <dgm:pt modelId="{8A079950-BED5-4817-8635-AE23DCF40C77}" type="pres">
      <dgm:prSet presAssocID="{75843104-143F-4649-AAAA-B5B0CD0F52C4}" presName="Name0" presStyleCnt="0">
        <dgm:presLayoutVars>
          <dgm:dir/>
          <dgm:animLvl val="lvl"/>
          <dgm:resizeHandles val="exact"/>
        </dgm:presLayoutVars>
      </dgm:prSet>
      <dgm:spPr/>
      <dgm:t>
        <a:bodyPr/>
        <a:lstStyle/>
        <a:p>
          <a:endParaRPr lang="zh-CN" altLang="en-US"/>
        </a:p>
      </dgm:t>
    </dgm:pt>
    <dgm:pt modelId="{2E1ED4CA-5F7A-4DBB-8E3B-6F0431819AB8}" type="pres">
      <dgm:prSet presAssocID="{A4465B4A-886D-41B6-99AA-1ED5F4F5A4BE}" presName="composite" presStyleCnt="0"/>
      <dgm:spPr/>
    </dgm:pt>
    <dgm:pt modelId="{45FC58A6-83C6-428E-ADBD-BE0FC2C37E27}" type="pres">
      <dgm:prSet presAssocID="{A4465B4A-886D-41B6-99AA-1ED5F4F5A4BE}" presName="parTx" presStyleLbl="alignNode1" presStyleIdx="0" presStyleCnt="2">
        <dgm:presLayoutVars>
          <dgm:chMax val="0"/>
          <dgm:chPref val="0"/>
          <dgm:bulletEnabled val="1"/>
        </dgm:presLayoutVars>
      </dgm:prSet>
      <dgm:spPr/>
      <dgm:t>
        <a:bodyPr/>
        <a:lstStyle/>
        <a:p>
          <a:endParaRPr lang="zh-CN" altLang="en-US"/>
        </a:p>
      </dgm:t>
    </dgm:pt>
    <dgm:pt modelId="{40C61B45-3F46-4E1A-ADAF-832EDD97A698}" type="pres">
      <dgm:prSet presAssocID="{A4465B4A-886D-41B6-99AA-1ED5F4F5A4BE}" presName="desTx" presStyleLbl="alignAccFollowNode1" presStyleIdx="0" presStyleCnt="2">
        <dgm:presLayoutVars>
          <dgm:bulletEnabled val="1"/>
        </dgm:presLayoutVars>
      </dgm:prSet>
      <dgm:spPr/>
      <dgm:t>
        <a:bodyPr/>
        <a:lstStyle/>
        <a:p>
          <a:endParaRPr lang="zh-CN" altLang="en-US"/>
        </a:p>
      </dgm:t>
    </dgm:pt>
    <dgm:pt modelId="{3F33A66E-D5A2-4F58-9C42-F99E5B5451CD}" type="pres">
      <dgm:prSet presAssocID="{E188DD88-6168-4A95-AF90-F93E382C4BEE}" presName="space" presStyleCnt="0"/>
      <dgm:spPr/>
    </dgm:pt>
    <dgm:pt modelId="{DD258E27-1306-4EDA-B508-AB8028B4325F}" type="pres">
      <dgm:prSet presAssocID="{FB3BD28A-E616-4153-8BD5-F31A3A87FF5F}" presName="composite" presStyleCnt="0"/>
      <dgm:spPr/>
    </dgm:pt>
    <dgm:pt modelId="{D1EFFCE3-555F-476D-B91D-F223480D5654}" type="pres">
      <dgm:prSet presAssocID="{FB3BD28A-E616-4153-8BD5-F31A3A87FF5F}" presName="parTx" presStyleLbl="alignNode1" presStyleIdx="1" presStyleCnt="2">
        <dgm:presLayoutVars>
          <dgm:chMax val="0"/>
          <dgm:chPref val="0"/>
          <dgm:bulletEnabled val="1"/>
        </dgm:presLayoutVars>
      </dgm:prSet>
      <dgm:spPr/>
      <dgm:t>
        <a:bodyPr/>
        <a:lstStyle/>
        <a:p>
          <a:endParaRPr lang="zh-CN" altLang="en-US"/>
        </a:p>
      </dgm:t>
    </dgm:pt>
    <dgm:pt modelId="{F604E9F4-E158-42D1-B938-40DD687795B9}" type="pres">
      <dgm:prSet presAssocID="{FB3BD28A-E616-4153-8BD5-F31A3A87FF5F}" presName="desTx" presStyleLbl="alignAccFollowNode1" presStyleIdx="1" presStyleCnt="2">
        <dgm:presLayoutVars>
          <dgm:bulletEnabled val="1"/>
        </dgm:presLayoutVars>
      </dgm:prSet>
      <dgm:spPr/>
      <dgm:t>
        <a:bodyPr/>
        <a:lstStyle/>
        <a:p>
          <a:endParaRPr lang="zh-CN" altLang="en-US"/>
        </a:p>
      </dgm:t>
    </dgm:pt>
  </dgm:ptLst>
  <dgm:cxnLst>
    <dgm:cxn modelId="{20533010-8228-475A-A173-A356CD28B85A}" type="presOf" srcId="{FB3BD28A-E616-4153-8BD5-F31A3A87FF5F}" destId="{D1EFFCE3-555F-476D-B91D-F223480D5654}" srcOrd="0" destOrd="0" presId="urn:microsoft.com/office/officeart/2005/8/layout/hList1"/>
    <dgm:cxn modelId="{A1B35D58-F429-42AA-A7EF-A20752228308}" srcId="{75843104-143F-4649-AAAA-B5B0CD0F52C4}" destId="{A4465B4A-886D-41B6-99AA-1ED5F4F5A4BE}" srcOrd="0" destOrd="0" parTransId="{54CE1504-17B8-40F5-A6AC-58E55EF04F74}" sibTransId="{E188DD88-6168-4A95-AF90-F93E382C4BEE}"/>
    <dgm:cxn modelId="{3F6317C3-9B75-458E-B396-6DE83CEB2494}" type="presOf" srcId="{87DBE5AB-762C-4237-8644-D66EB06A1142}" destId="{40C61B45-3F46-4E1A-ADAF-832EDD97A698}" srcOrd="0" destOrd="0" presId="urn:microsoft.com/office/officeart/2005/8/layout/hList1"/>
    <dgm:cxn modelId="{70BCC11F-6320-4419-90EC-5936D49F0055}" srcId="{FB3BD28A-E616-4153-8BD5-F31A3A87FF5F}" destId="{6153DA0E-F5A0-453B-BC3B-998CDC083DCB}" srcOrd="0" destOrd="0" parTransId="{BE7DC58A-072C-4E4E-9FFE-05C173F70474}" sibTransId="{4E1CF72B-1501-4E8C-B6BA-2B42B2EC8032}"/>
    <dgm:cxn modelId="{D013BAB4-EC76-4910-AACE-FBF0627BA737}" srcId="{A4465B4A-886D-41B6-99AA-1ED5F4F5A4BE}" destId="{87DBE5AB-762C-4237-8644-D66EB06A1142}" srcOrd="0" destOrd="0" parTransId="{45B3D124-5091-402E-B2A9-1B5878FA3C42}" sibTransId="{E355706C-DD98-4DA7-846E-F8965973DFE9}"/>
    <dgm:cxn modelId="{929C6BA8-FA6B-4494-AE82-B4AD1F2D7B33}" type="presOf" srcId="{A4465B4A-886D-41B6-99AA-1ED5F4F5A4BE}" destId="{45FC58A6-83C6-428E-ADBD-BE0FC2C37E27}" srcOrd="0" destOrd="0" presId="urn:microsoft.com/office/officeart/2005/8/layout/hList1"/>
    <dgm:cxn modelId="{2A303302-25A1-44B4-8654-2B8E9C8C9F5C}" srcId="{75843104-143F-4649-AAAA-B5B0CD0F52C4}" destId="{FB3BD28A-E616-4153-8BD5-F31A3A87FF5F}" srcOrd="1" destOrd="0" parTransId="{0645159E-D6AD-4CB2-9FE2-C4AD78AD2706}" sibTransId="{0783C3CC-7EEC-4845-9DB1-7D2A9E8F16E4}"/>
    <dgm:cxn modelId="{8BA9C48A-6EEC-4D31-9CF1-256442D4573F}" type="presOf" srcId="{75843104-143F-4649-AAAA-B5B0CD0F52C4}" destId="{8A079950-BED5-4817-8635-AE23DCF40C77}" srcOrd="0" destOrd="0" presId="urn:microsoft.com/office/officeart/2005/8/layout/hList1"/>
    <dgm:cxn modelId="{E781E046-4579-4D0D-855A-CBDFCD05EF94}" type="presOf" srcId="{6153DA0E-F5A0-453B-BC3B-998CDC083DCB}" destId="{F604E9F4-E158-42D1-B938-40DD687795B9}" srcOrd="0" destOrd="0" presId="urn:microsoft.com/office/officeart/2005/8/layout/hList1"/>
    <dgm:cxn modelId="{C551BCCA-D5AC-4F08-894D-A0FD7031317C}" type="presParOf" srcId="{8A079950-BED5-4817-8635-AE23DCF40C77}" destId="{2E1ED4CA-5F7A-4DBB-8E3B-6F0431819AB8}" srcOrd="0" destOrd="0" presId="urn:microsoft.com/office/officeart/2005/8/layout/hList1"/>
    <dgm:cxn modelId="{C8DEFF0B-906D-474D-BC81-2DD1AC17F809}" type="presParOf" srcId="{2E1ED4CA-5F7A-4DBB-8E3B-6F0431819AB8}" destId="{45FC58A6-83C6-428E-ADBD-BE0FC2C37E27}" srcOrd="0" destOrd="0" presId="urn:microsoft.com/office/officeart/2005/8/layout/hList1"/>
    <dgm:cxn modelId="{D2020B80-A3A0-433B-95A1-655274C5C0B6}" type="presParOf" srcId="{2E1ED4CA-5F7A-4DBB-8E3B-6F0431819AB8}" destId="{40C61B45-3F46-4E1A-ADAF-832EDD97A698}" srcOrd="1" destOrd="0" presId="urn:microsoft.com/office/officeart/2005/8/layout/hList1"/>
    <dgm:cxn modelId="{544292D6-4229-4BF8-85C8-5D6A0C965CC1}" type="presParOf" srcId="{8A079950-BED5-4817-8635-AE23DCF40C77}" destId="{3F33A66E-D5A2-4F58-9C42-F99E5B5451CD}" srcOrd="1" destOrd="0" presId="urn:microsoft.com/office/officeart/2005/8/layout/hList1"/>
    <dgm:cxn modelId="{B2FCCE2A-8166-4254-B37D-887AE451A277}" type="presParOf" srcId="{8A079950-BED5-4817-8635-AE23DCF40C77}" destId="{DD258E27-1306-4EDA-B508-AB8028B4325F}" srcOrd="2" destOrd="0" presId="urn:microsoft.com/office/officeart/2005/8/layout/hList1"/>
    <dgm:cxn modelId="{86730119-53CE-4DAB-9AA5-A0D70DCAA5ED}" type="presParOf" srcId="{DD258E27-1306-4EDA-B508-AB8028B4325F}" destId="{D1EFFCE3-555F-476D-B91D-F223480D5654}" srcOrd="0" destOrd="0" presId="urn:microsoft.com/office/officeart/2005/8/layout/hList1"/>
    <dgm:cxn modelId="{D07949A7-9AC7-4F70-91C3-BD9169E1E690}" type="presParOf" srcId="{DD258E27-1306-4EDA-B508-AB8028B4325F}" destId="{F604E9F4-E158-42D1-B938-40DD687795B9}" srcOrd="1" destOrd="0" presId="urn:microsoft.com/office/officeart/2005/8/layout/h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58BC2-A9AF-4A59-B5D1-505EF42A2CE2}">
      <dsp:nvSpPr>
        <dsp:cNvPr id="0" name=""/>
        <dsp:cNvSpPr/>
      </dsp:nvSpPr>
      <dsp:spPr>
        <a:xfrm>
          <a:off x="0" y="1210996"/>
          <a:ext cx="8229600" cy="1453306"/>
        </a:xfrm>
        <a:prstGeom prst="notched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B1FDB5C3-A884-447A-BF45-621310A1F039}">
      <dsp:nvSpPr>
        <dsp:cNvPr id="0" name=""/>
        <dsp:cNvSpPr/>
      </dsp:nvSpPr>
      <dsp:spPr>
        <a:xfrm>
          <a:off x="2079" y="274892"/>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kern="1200" dirty="0" smtClean="0">
              <a:effectLst/>
              <a:latin typeface="Times New Roman" pitchFamily="18" charset="0"/>
              <a:cs typeface="Times New Roman" pitchFamily="18" charset="0"/>
            </a:rPr>
            <a:t>1989</a:t>
          </a:r>
          <a:endParaRPr lang="en-US" sz="1900" kern="1200" dirty="0">
            <a:effectLst/>
            <a:latin typeface="Times New Roman" pitchFamily="18" charset="0"/>
            <a:cs typeface="Times New Roman" pitchFamily="18" charset="0"/>
          </a:endParaRPr>
        </a:p>
      </dsp:txBody>
      <dsp:txXfrm>
        <a:off x="2079" y="274892"/>
        <a:ext cx="787497" cy="1453306"/>
      </dsp:txXfrm>
    </dsp:sp>
    <dsp:sp modelId="{05BE0323-FFF6-4C69-99D7-2EAF7C20C46D}">
      <dsp:nvSpPr>
        <dsp:cNvPr id="0" name=""/>
        <dsp:cNvSpPr/>
      </dsp:nvSpPr>
      <dsp:spPr>
        <a:xfrm>
          <a:off x="214165"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C0C43-E792-4CC2-A452-FE84EAF105C4}">
      <dsp:nvSpPr>
        <dsp:cNvPr id="0" name=""/>
        <dsp:cNvSpPr/>
      </dsp:nvSpPr>
      <dsp:spPr>
        <a:xfrm>
          <a:off x="828952" y="2179960"/>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1995</a:t>
          </a:r>
          <a:endParaRPr lang="en-US" sz="1900" kern="1200" dirty="0">
            <a:latin typeface="Times New Roman" pitchFamily="18" charset="0"/>
            <a:cs typeface="Times New Roman" pitchFamily="18" charset="0"/>
          </a:endParaRPr>
        </a:p>
      </dsp:txBody>
      <dsp:txXfrm>
        <a:off x="828952" y="2179960"/>
        <a:ext cx="787497" cy="1453306"/>
      </dsp:txXfrm>
    </dsp:sp>
    <dsp:sp modelId="{85C01812-D64B-4747-AB53-F8B6F44C6C77}">
      <dsp:nvSpPr>
        <dsp:cNvPr id="0" name=""/>
        <dsp:cNvSpPr/>
      </dsp:nvSpPr>
      <dsp:spPr>
        <a:xfrm>
          <a:off x="1041038"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9D30B-41C1-45A6-BF54-09BB427AD8D7}">
      <dsp:nvSpPr>
        <dsp:cNvPr id="0" name=""/>
        <dsp:cNvSpPr/>
      </dsp:nvSpPr>
      <dsp:spPr>
        <a:xfrm>
          <a:off x="1655825" y="274892"/>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1998</a:t>
          </a:r>
          <a:endParaRPr lang="en-US" sz="1900" kern="1200" dirty="0">
            <a:latin typeface="Times New Roman" pitchFamily="18" charset="0"/>
            <a:cs typeface="Times New Roman" pitchFamily="18" charset="0"/>
          </a:endParaRPr>
        </a:p>
      </dsp:txBody>
      <dsp:txXfrm>
        <a:off x="1655825" y="274892"/>
        <a:ext cx="787497" cy="1453306"/>
      </dsp:txXfrm>
    </dsp:sp>
    <dsp:sp modelId="{5BF5A913-81A3-498F-9DDF-DC5DB9BD71D2}">
      <dsp:nvSpPr>
        <dsp:cNvPr id="0" name=""/>
        <dsp:cNvSpPr/>
      </dsp:nvSpPr>
      <dsp:spPr>
        <a:xfrm>
          <a:off x="1867910"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AAD8D-BCE8-4E75-8A12-36D6B2FD6259}">
      <dsp:nvSpPr>
        <dsp:cNvPr id="0" name=""/>
        <dsp:cNvSpPr/>
      </dsp:nvSpPr>
      <dsp:spPr>
        <a:xfrm>
          <a:off x="2482698" y="2179960"/>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2004</a:t>
          </a:r>
          <a:endParaRPr lang="en-US" sz="1900" kern="1200" dirty="0">
            <a:latin typeface="Times New Roman" pitchFamily="18" charset="0"/>
            <a:cs typeface="Times New Roman" pitchFamily="18" charset="0"/>
          </a:endParaRPr>
        </a:p>
      </dsp:txBody>
      <dsp:txXfrm>
        <a:off x="2482698" y="2179960"/>
        <a:ext cx="787497" cy="1453306"/>
      </dsp:txXfrm>
    </dsp:sp>
    <dsp:sp modelId="{2F40F624-85D3-41D1-AA29-12F6B8906D1E}">
      <dsp:nvSpPr>
        <dsp:cNvPr id="0" name=""/>
        <dsp:cNvSpPr/>
      </dsp:nvSpPr>
      <dsp:spPr>
        <a:xfrm>
          <a:off x="2694783"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6877F-F018-46D0-BF72-B5FA3697378C}">
      <dsp:nvSpPr>
        <dsp:cNvPr id="0" name=""/>
        <dsp:cNvSpPr/>
      </dsp:nvSpPr>
      <dsp:spPr>
        <a:xfrm>
          <a:off x="3309571" y="274892"/>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2008</a:t>
          </a:r>
          <a:endParaRPr lang="en-US" sz="1900" kern="1200" dirty="0">
            <a:latin typeface="Times New Roman" pitchFamily="18" charset="0"/>
            <a:cs typeface="Times New Roman" pitchFamily="18" charset="0"/>
          </a:endParaRPr>
        </a:p>
      </dsp:txBody>
      <dsp:txXfrm>
        <a:off x="3309571" y="274892"/>
        <a:ext cx="787497" cy="1453306"/>
      </dsp:txXfrm>
    </dsp:sp>
    <dsp:sp modelId="{70DF5702-83B3-407B-8C2E-E23D9AC08763}">
      <dsp:nvSpPr>
        <dsp:cNvPr id="0" name=""/>
        <dsp:cNvSpPr/>
      </dsp:nvSpPr>
      <dsp:spPr>
        <a:xfrm>
          <a:off x="3521656"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9DEA6-EAB4-460C-BB77-DBE993460F8C}">
      <dsp:nvSpPr>
        <dsp:cNvPr id="0" name=""/>
        <dsp:cNvSpPr/>
      </dsp:nvSpPr>
      <dsp:spPr>
        <a:xfrm>
          <a:off x="4136443" y="2179960"/>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2013</a:t>
          </a:r>
          <a:endParaRPr lang="en-US" sz="1900" kern="1200" dirty="0">
            <a:latin typeface="Times New Roman" pitchFamily="18" charset="0"/>
            <a:cs typeface="Times New Roman" pitchFamily="18" charset="0"/>
          </a:endParaRPr>
        </a:p>
      </dsp:txBody>
      <dsp:txXfrm>
        <a:off x="4136443" y="2179960"/>
        <a:ext cx="787497" cy="1453306"/>
      </dsp:txXfrm>
    </dsp:sp>
    <dsp:sp modelId="{2FB99AB3-3B3E-417A-BA10-EB4E5E78749C}">
      <dsp:nvSpPr>
        <dsp:cNvPr id="0" name=""/>
        <dsp:cNvSpPr/>
      </dsp:nvSpPr>
      <dsp:spPr>
        <a:xfrm>
          <a:off x="4348529"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EA54A-E59D-484F-B36E-2F09FE2722FE}">
      <dsp:nvSpPr>
        <dsp:cNvPr id="0" name=""/>
        <dsp:cNvSpPr/>
      </dsp:nvSpPr>
      <dsp:spPr>
        <a:xfrm>
          <a:off x="4963316" y="274892"/>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2016</a:t>
          </a:r>
          <a:endParaRPr lang="en-US" sz="1900" kern="1200" dirty="0">
            <a:latin typeface="Times New Roman" pitchFamily="18" charset="0"/>
            <a:cs typeface="Times New Roman" pitchFamily="18" charset="0"/>
          </a:endParaRPr>
        </a:p>
      </dsp:txBody>
      <dsp:txXfrm>
        <a:off x="4963316" y="274892"/>
        <a:ext cx="787497" cy="1453306"/>
      </dsp:txXfrm>
    </dsp:sp>
    <dsp:sp modelId="{223F872F-87D6-420C-9ED3-9C64528A6710}">
      <dsp:nvSpPr>
        <dsp:cNvPr id="0" name=""/>
        <dsp:cNvSpPr/>
      </dsp:nvSpPr>
      <dsp:spPr>
        <a:xfrm>
          <a:off x="5175402"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1239B-BE04-47DE-B602-8C2EE97C1626}">
      <dsp:nvSpPr>
        <dsp:cNvPr id="0" name=""/>
        <dsp:cNvSpPr/>
      </dsp:nvSpPr>
      <dsp:spPr>
        <a:xfrm>
          <a:off x="5790189" y="2179960"/>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2019</a:t>
          </a:r>
          <a:endParaRPr lang="en-US" sz="1900" kern="1200" dirty="0">
            <a:latin typeface="Times New Roman" pitchFamily="18" charset="0"/>
            <a:cs typeface="Times New Roman" pitchFamily="18" charset="0"/>
          </a:endParaRPr>
        </a:p>
      </dsp:txBody>
      <dsp:txXfrm>
        <a:off x="5790189" y="2179960"/>
        <a:ext cx="787497" cy="1453306"/>
      </dsp:txXfrm>
    </dsp:sp>
    <dsp:sp modelId="{4E373F37-02A2-4F42-A771-DF07CAFBB83A}">
      <dsp:nvSpPr>
        <dsp:cNvPr id="0" name=""/>
        <dsp:cNvSpPr/>
      </dsp:nvSpPr>
      <dsp:spPr>
        <a:xfrm>
          <a:off x="6002275"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0B8A4-4C17-480E-B52A-E433D9B91C19}">
      <dsp:nvSpPr>
        <dsp:cNvPr id="0" name=""/>
        <dsp:cNvSpPr/>
      </dsp:nvSpPr>
      <dsp:spPr>
        <a:xfrm>
          <a:off x="6617062" y="274892"/>
          <a:ext cx="787497" cy="14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kern="1200" dirty="0" smtClean="0">
              <a:latin typeface="Times New Roman" pitchFamily="18" charset="0"/>
              <a:cs typeface="Times New Roman" pitchFamily="18" charset="0"/>
            </a:rPr>
            <a:t>2021</a:t>
          </a:r>
          <a:endParaRPr lang="zh-CN" sz="1900" kern="1200" dirty="0">
            <a:latin typeface="Times New Roman" pitchFamily="18" charset="0"/>
            <a:cs typeface="Times New Roman" pitchFamily="18" charset="0"/>
          </a:endParaRPr>
        </a:p>
      </dsp:txBody>
      <dsp:txXfrm>
        <a:off x="6617062" y="274892"/>
        <a:ext cx="787497" cy="1453306"/>
      </dsp:txXfrm>
    </dsp:sp>
    <dsp:sp modelId="{3C79935E-9B6E-40AA-BF3B-9727DE9BA832}">
      <dsp:nvSpPr>
        <dsp:cNvPr id="0" name=""/>
        <dsp:cNvSpPr/>
      </dsp:nvSpPr>
      <dsp:spPr>
        <a:xfrm>
          <a:off x="6829148" y="1724908"/>
          <a:ext cx="363326" cy="3633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C6A545-45DC-4910-8138-0A085567B2D1}">
      <dsp:nvSpPr>
        <dsp:cNvPr id="0" name=""/>
        <dsp:cNvSpPr/>
      </dsp:nvSpPr>
      <dsp:spPr>
        <a:xfrm>
          <a:off x="0" y="200922"/>
          <a:ext cx="3240358" cy="152685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1.</a:t>
          </a:r>
          <a:r>
            <a:rPr lang="zh-CN" sz="2000" kern="1200" dirty="0" smtClean="0"/>
            <a:t>不再规定“医疗废物属于危险废物”</a:t>
          </a:r>
          <a:endParaRPr lang="en-US" sz="2000" kern="1200" dirty="0"/>
        </a:p>
      </dsp:txBody>
      <dsp:txXfrm>
        <a:off x="0" y="200922"/>
        <a:ext cx="3240358" cy="1526850"/>
      </dsp:txXfrm>
    </dsp:sp>
    <dsp:sp modelId="{799FD6E4-59CA-4F30-AA27-794B39E395A4}">
      <dsp:nvSpPr>
        <dsp:cNvPr id="0" name=""/>
        <dsp:cNvSpPr/>
      </dsp:nvSpPr>
      <dsp:spPr>
        <a:xfrm>
          <a:off x="0" y="1785373"/>
          <a:ext cx="3240358" cy="152685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2.《</a:t>
          </a:r>
          <a:r>
            <a:rPr lang="zh-CN" sz="2000" kern="1200" dirty="0" smtClean="0"/>
            <a:t>名录</a:t>
          </a:r>
          <a:r>
            <a:rPr lang="en-US" sz="2000" kern="1200" dirty="0" smtClean="0"/>
            <a:t>》</a:t>
          </a:r>
          <a:r>
            <a:rPr lang="zh-CN" sz="2000" kern="1200" dirty="0" smtClean="0"/>
            <a:t>附表中列出医疗废物有关种类，且规定“医疗废物分类按照</a:t>
          </a:r>
          <a:r>
            <a:rPr lang="en-US" sz="2000" kern="1200" dirty="0" smtClean="0"/>
            <a:t>《</a:t>
          </a:r>
          <a:r>
            <a:rPr lang="zh-CN" sz="2000" kern="1200" dirty="0" smtClean="0"/>
            <a:t>医疗废物分类目录</a:t>
          </a:r>
          <a:r>
            <a:rPr lang="en-US" sz="2000" kern="1200" dirty="0" smtClean="0"/>
            <a:t>》</a:t>
          </a:r>
          <a:r>
            <a:rPr lang="zh-CN" sz="2000" kern="1200" dirty="0" smtClean="0"/>
            <a:t>执行”</a:t>
          </a:r>
          <a:endParaRPr lang="zh-CN" sz="2000" kern="1200" dirty="0"/>
        </a:p>
      </dsp:txBody>
      <dsp:txXfrm>
        <a:off x="0" y="1785373"/>
        <a:ext cx="3240358" cy="15268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B37399-01B1-4672-9E22-1A6827168E21}">
      <dsp:nvSpPr>
        <dsp:cNvPr id="0" name=""/>
        <dsp:cNvSpPr/>
      </dsp:nvSpPr>
      <dsp:spPr>
        <a:xfrm>
          <a:off x="0" y="274353"/>
          <a:ext cx="3257055" cy="149175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1.</a:t>
          </a:r>
          <a:r>
            <a:rPr lang="zh-CN" sz="2500" kern="1200" dirty="0" smtClean="0"/>
            <a:t>进一步明确纳入危险废物环境管理的废弃危险化学品的范围</a:t>
          </a:r>
          <a:endParaRPr lang="zh-CN" sz="2500" kern="1200" dirty="0"/>
        </a:p>
      </dsp:txBody>
      <dsp:txXfrm>
        <a:off x="0" y="274353"/>
        <a:ext cx="3257055" cy="1491750"/>
      </dsp:txXfrm>
    </dsp:sp>
    <dsp:sp modelId="{C801C0A7-B36E-4232-A771-8C0F3ED0DD74}">
      <dsp:nvSpPr>
        <dsp:cNvPr id="0" name=""/>
        <dsp:cNvSpPr/>
      </dsp:nvSpPr>
      <dsp:spPr>
        <a:xfrm>
          <a:off x="0" y="1838103"/>
          <a:ext cx="3257055" cy="149175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2.</a:t>
          </a:r>
          <a:r>
            <a:rPr lang="zh-CN" sz="2500" kern="1200" dirty="0" smtClean="0"/>
            <a:t>进一步明确废弃危险化学品纳入危险废物环境管理的要求</a:t>
          </a:r>
          <a:endParaRPr lang="zh-CN" sz="2500" kern="1200" dirty="0"/>
        </a:p>
      </dsp:txBody>
      <dsp:txXfrm>
        <a:off x="0" y="1838103"/>
        <a:ext cx="3257055" cy="14917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FC58A6-83C6-428E-ADBD-BE0FC2C37E27}">
      <dsp:nvSpPr>
        <dsp:cNvPr id="0" name=""/>
        <dsp:cNvSpPr/>
      </dsp:nvSpPr>
      <dsp:spPr>
        <a:xfrm>
          <a:off x="37" y="218513"/>
          <a:ext cx="3584543" cy="932201"/>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CN" altLang="en-US" sz="2400" b="1" kern="1200" baseline="0" dirty="0" smtClean="0">
              <a:solidFill>
                <a:srgbClr val="FF0000"/>
              </a:solidFill>
              <a:latin typeface="黑体" pitchFamily="49" charset="-122"/>
              <a:ea typeface="黑体" pitchFamily="49" charset="-122"/>
            </a:rPr>
            <a:t>废弃危险化学品不能简单等同于危险废物</a:t>
          </a:r>
          <a:endParaRPr lang="en-US" altLang="en-US" sz="2400" b="1" kern="1200" baseline="0" dirty="0">
            <a:solidFill>
              <a:srgbClr val="FF0000"/>
            </a:solidFill>
            <a:latin typeface="黑体" pitchFamily="49" charset="-122"/>
            <a:ea typeface="黑体" pitchFamily="49" charset="-122"/>
          </a:endParaRPr>
        </a:p>
      </dsp:txBody>
      <dsp:txXfrm>
        <a:off x="37" y="218513"/>
        <a:ext cx="3584543" cy="932201"/>
      </dsp:txXfrm>
    </dsp:sp>
    <dsp:sp modelId="{40C61B45-3F46-4E1A-ADAF-832EDD97A698}">
      <dsp:nvSpPr>
        <dsp:cNvPr id="0" name=""/>
        <dsp:cNvSpPr/>
      </dsp:nvSpPr>
      <dsp:spPr>
        <a:xfrm>
          <a:off x="37" y="1150715"/>
          <a:ext cx="3584543" cy="2231170"/>
        </a:xfrm>
        <a:prstGeom prst="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Char char="••"/>
          </a:pPr>
          <a:r>
            <a:rPr lang="en-US" altLang="en-US" sz="1700" kern="1200" dirty="0" smtClean="0">
              <a:solidFill>
                <a:schemeClr val="tx2"/>
              </a:solidFill>
              <a:latin typeface="Arial"/>
              <a:ea typeface="微软雅黑"/>
              <a:sym typeface="Arial"/>
            </a:rPr>
            <a:t>《</a:t>
          </a:r>
          <a:r>
            <a:rPr lang="zh-CN" altLang="en-US" sz="1700" kern="1200" dirty="0" smtClean="0">
              <a:solidFill>
                <a:schemeClr val="tx2"/>
              </a:solidFill>
              <a:latin typeface="Arial"/>
              <a:ea typeface="微软雅黑"/>
              <a:sym typeface="Arial"/>
            </a:rPr>
            <a:t>危险化学品目录</a:t>
          </a:r>
          <a:r>
            <a:rPr lang="en-US" altLang="en-US" sz="1700" kern="1200" dirty="0" smtClean="0">
              <a:solidFill>
                <a:schemeClr val="tx2"/>
              </a:solidFill>
              <a:latin typeface="Arial"/>
              <a:ea typeface="微软雅黑"/>
              <a:sym typeface="Arial"/>
            </a:rPr>
            <a:t>》</a:t>
          </a:r>
          <a:r>
            <a:rPr lang="zh-CN" altLang="en-US" sz="1700" kern="1200" dirty="0" smtClean="0">
              <a:solidFill>
                <a:schemeClr val="tx2"/>
              </a:solidFill>
              <a:latin typeface="Arial"/>
              <a:ea typeface="微软雅黑"/>
              <a:sym typeface="Arial"/>
            </a:rPr>
            <a:t>中危险化学品并不是都具有环境危害特性，例如“液氧”“液氮”等仅具有“加压气体”物理危险性的危险化学品。</a:t>
          </a:r>
        </a:p>
      </dsp:txBody>
      <dsp:txXfrm>
        <a:off x="37" y="1150715"/>
        <a:ext cx="3584543" cy="2231170"/>
      </dsp:txXfrm>
    </dsp:sp>
    <dsp:sp modelId="{D1EFFCE3-555F-476D-B91D-F223480D5654}">
      <dsp:nvSpPr>
        <dsp:cNvPr id="0" name=""/>
        <dsp:cNvSpPr/>
      </dsp:nvSpPr>
      <dsp:spPr>
        <a:xfrm>
          <a:off x="4086417" y="218513"/>
          <a:ext cx="3584543" cy="932201"/>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CN" altLang="en-US" sz="2400" b="1" kern="1200" baseline="0" dirty="0" smtClean="0">
              <a:solidFill>
                <a:srgbClr val="FF0000"/>
              </a:solidFill>
              <a:latin typeface="黑体" pitchFamily="49" charset="-122"/>
              <a:ea typeface="黑体" pitchFamily="49" charset="-122"/>
            </a:rPr>
            <a:t>危险化学品是否废弃监管部门难以界定</a:t>
          </a:r>
          <a:endParaRPr lang="en-US" altLang="en-US" sz="2400" b="1" kern="1200" baseline="0" dirty="0">
            <a:solidFill>
              <a:srgbClr val="FF0000"/>
            </a:solidFill>
            <a:latin typeface="黑体" pitchFamily="49" charset="-122"/>
            <a:ea typeface="黑体" pitchFamily="49" charset="-122"/>
          </a:endParaRPr>
        </a:p>
      </dsp:txBody>
      <dsp:txXfrm>
        <a:off x="4086417" y="218513"/>
        <a:ext cx="3584543" cy="932201"/>
      </dsp:txXfrm>
    </dsp:sp>
    <dsp:sp modelId="{F604E9F4-E158-42D1-B938-40DD687795B9}">
      <dsp:nvSpPr>
        <dsp:cNvPr id="0" name=""/>
        <dsp:cNvSpPr/>
      </dsp:nvSpPr>
      <dsp:spPr>
        <a:xfrm>
          <a:off x="4086417" y="1150715"/>
          <a:ext cx="3584543" cy="2231170"/>
        </a:xfrm>
        <a:prstGeom prst="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Char char="••"/>
          </a:pPr>
          <a:r>
            <a:rPr lang="zh-CN" altLang="en-US" sz="1700" kern="1200" dirty="0" smtClean="0">
              <a:solidFill>
                <a:schemeClr val="tx2"/>
              </a:solidFill>
              <a:latin typeface="Arial"/>
              <a:ea typeface="微软雅黑"/>
              <a:sym typeface="Arial"/>
            </a:rPr>
            <a:t>有些易燃易爆危险化学品废弃后，其危险化学品属性并未改变，</a:t>
          </a:r>
          <a:r>
            <a:rPr lang="en-US" altLang="zh-CN" sz="1700" kern="1200" dirty="0" smtClean="0">
              <a:solidFill>
                <a:schemeClr val="tx2"/>
              </a:solidFill>
              <a:latin typeface="Arial"/>
              <a:ea typeface="微软雅黑"/>
              <a:sym typeface="Arial"/>
            </a:rPr>
            <a:t>《</a:t>
          </a:r>
          <a:r>
            <a:rPr lang="zh-CN" altLang="en-US" sz="1700" kern="1200" dirty="0" smtClean="0">
              <a:solidFill>
                <a:schemeClr val="tx2"/>
              </a:solidFill>
              <a:latin typeface="Arial"/>
              <a:ea typeface="微软雅黑"/>
              <a:sym typeface="Arial"/>
            </a:rPr>
            <a:t>名录</a:t>
          </a:r>
          <a:r>
            <a:rPr lang="en-US" altLang="zh-CN" sz="1700" kern="1200" dirty="0" smtClean="0">
              <a:solidFill>
                <a:schemeClr val="tx2"/>
              </a:solidFill>
              <a:latin typeface="Arial"/>
              <a:ea typeface="微软雅黑"/>
              <a:sym typeface="Arial"/>
            </a:rPr>
            <a:t>》</a:t>
          </a:r>
          <a:r>
            <a:rPr lang="zh-CN" altLang="en-US" sz="1700" kern="1200" dirty="0" smtClean="0">
              <a:solidFill>
                <a:schemeClr val="tx2"/>
              </a:solidFill>
              <a:latin typeface="Arial"/>
              <a:ea typeface="微软雅黑"/>
              <a:sym typeface="Arial"/>
            </a:rPr>
            <a:t>针对废弃危险化学品特别提出“被所有者申报废弃”，即危险化学品所有者应该向应急管理部门和生态环境部门申报废弃。</a:t>
          </a:r>
          <a:endParaRPr lang="zh-CN" altLang="en-US" sz="1700" kern="1200" dirty="0"/>
        </a:p>
      </dsp:txBody>
      <dsp:txXfrm>
        <a:off x="4086417" y="1150715"/>
        <a:ext cx="3584543" cy="22311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5D5BB-C99C-4F82-8F13-5B2A1DA8629A}">
      <dsp:nvSpPr>
        <dsp:cNvPr id="0" name=""/>
        <dsp:cNvSpPr/>
      </dsp:nvSpPr>
      <dsp:spPr>
        <a:xfrm>
          <a:off x="0" y="147619"/>
          <a:ext cx="7632848" cy="77571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zh-CN" sz="1300" kern="1200" dirty="0" smtClean="0">
              <a:solidFill>
                <a:srgbClr val="FF0000"/>
              </a:solidFill>
            </a:rPr>
            <a:t>响水“</a:t>
          </a:r>
          <a:r>
            <a:rPr lang="en-US" sz="1300" kern="1200" dirty="0" smtClean="0">
              <a:solidFill>
                <a:srgbClr val="FF0000"/>
              </a:solidFill>
            </a:rPr>
            <a:t>3·21”</a:t>
          </a:r>
          <a:r>
            <a:rPr lang="zh-CN" sz="1300" kern="1200" dirty="0" smtClean="0">
              <a:solidFill>
                <a:srgbClr val="FF0000"/>
              </a:solidFill>
            </a:rPr>
            <a:t>事故</a:t>
          </a:r>
          <a:r>
            <a:rPr lang="zh-CN" altLang="en-US" sz="1300" kern="1200" dirty="0" smtClean="0">
              <a:solidFill>
                <a:srgbClr val="FF0000"/>
              </a:solidFill>
            </a:rPr>
            <a:t>中，</a:t>
          </a:r>
          <a:r>
            <a:rPr lang="zh-CN" sz="1300" kern="1200" dirty="0" smtClean="0">
              <a:solidFill>
                <a:srgbClr val="FF0000"/>
              </a:solidFill>
            </a:rPr>
            <a:t>企业既</a:t>
          </a:r>
          <a:r>
            <a:rPr lang="zh-CN" altLang="en-US" sz="1300" kern="1200" dirty="0" smtClean="0">
              <a:solidFill>
                <a:srgbClr val="FF0000"/>
              </a:solidFill>
            </a:rPr>
            <a:t>未</a:t>
          </a:r>
          <a:r>
            <a:rPr lang="zh-CN" sz="1300" kern="1200" dirty="0" smtClean="0">
              <a:solidFill>
                <a:srgbClr val="FF0000"/>
              </a:solidFill>
            </a:rPr>
            <a:t>按国家有关标准将废弃危险化学品稳定化处理后纳入危险废物环境管理，也</a:t>
          </a:r>
          <a:r>
            <a:rPr lang="zh-CN" altLang="en-US" sz="1300" kern="1200" dirty="0" smtClean="0">
              <a:solidFill>
                <a:srgbClr val="FF0000"/>
              </a:solidFill>
            </a:rPr>
            <a:t>未</a:t>
          </a:r>
          <a:r>
            <a:rPr lang="zh-CN" sz="1300" kern="1200" dirty="0" smtClean="0">
              <a:solidFill>
                <a:srgbClr val="FF0000"/>
              </a:solidFill>
            </a:rPr>
            <a:t>向应急管理部门和生态环境部门申报，逃避监管，酿成重大事故。</a:t>
          </a:r>
          <a:r>
            <a:rPr lang="en-US" altLang="zh-CN" sz="1300" kern="1200" dirty="0" smtClean="0">
              <a:solidFill>
                <a:srgbClr val="FF0000"/>
              </a:solidFill>
            </a:rPr>
            <a:t>2021</a:t>
          </a:r>
          <a:r>
            <a:rPr lang="zh-CN" altLang="en-US" sz="1300" kern="1200" dirty="0" smtClean="0">
              <a:solidFill>
                <a:srgbClr val="FF0000"/>
              </a:solidFill>
            </a:rPr>
            <a:t>版</a:t>
          </a:r>
          <a:r>
            <a:rPr lang="en-US" altLang="zh-CN" sz="1300" kern="1200" dirty="0" smtClean="0">
              <a:solidFill>
                <a:srgbClr val="FF0000"/>
              </a:solidFill>
            </a:rPr>
            <a:t>《</a:t>
          </a:r>
          <a:r>
            <a:rPr lang="zh-CN" altLang="en-US" sz="1300" kern="1200" dirty="0" smtClean="0">
              <a:solidFill>
                <a:srgbClr val="FF0000"/>
              </a:solidFill>
            </a:rPr>
            <a:t>危废名录</a:t>
          </a:r>
          <a:r>
            <a:rPr lang="en-US" altLang="zh-CN" sz="1300" kern="1200" dirty="0" smtClean="0">
              <a:solidFill>
                <a:srgbClr val="FF0000"/>
              </a:solidFill>
            </a:rPr>
            <a:t>》</a:t>
          </a:r>
          <a:r>
            <a:rPr lang="zh-CN" altLang="en-US" sz="1300" b="1" kern="1200" dirty="0" smtClean="0">
              <a:solidFill>
                <a:srgbClr val="FF0000"/>
              </a:solidFill>
            </a:rPr>
            <a:t>不再要求废弃的化学品属于危废，</a:t>
          </a:r>
          <a:r>
            <a:rPr lang="zh-CN" altLang="en-US" sz="1300" kern="1200" dirty="0" smtClean="0">
              <a:solidFill>
                <a:srgbClr val="FF0000"/>
              </a:solidFill>
            </a:rPr>
            <a:t>避免废弃化学品自动成为危险废物，自动纳入环境监管，让监管被动。</a:t>
          </a:r>
          <a:endParaRPr lang="zh-CN" sz="1300" kern="1200" dirty="0">
            <a:solidFill>
              <a:srgbClr val="FF0000"/>
            </a:solidFill>
          </a:endParaRPr>
        </a:p>
      </dsp:txBody>
      <dsp:txXfrm>
        <a:off x="0" y="147619"/>
        <a:ext cx="7632848" cy="7757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83C5F-EB33-47F1-8A92-F5BDF3986366}" type="datetimeFigureOut">
              <a:rPr lang="zh-CN" altLang="en-US" smtClean="0"/>
              <a:pPr/>
              <a:t>2021/3/5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F59DA-9E26-47FE-93D3-BE632BE17D0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1"/>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8"/>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FFFFFF">
                  <a:tint val="75000"/>
                </a:srgbClr>
              </a:solidFill>
            </a:endParaRPr>
          </a:p>
        </p:txBody>
      </p:sp>
      <p:sp>
        <p:nvSpPr>
          <p:cNvPr id="9" name="灯片编号占位符 8"/>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FFFFFF">
                  <a:tint val="75000"/>
                </a:srgbClr>
              </a:solidFill>
            </a:endParaRPr>
          </a:p>
        </p:txBody>
      </p:sp>
      <p:sp>
        <p:nvSpPr>
          <p:cNvPr id="5" name="灯片编号占位符 4"/>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FFFFFF">
                  <a:tint val="75000"/>
                </a:srgbClr>
              </a:solidFill>
            </a:endParaRPr>
          </a:p>
        </p:txBody>
      </p:sp>
      <p:sp>
        <p:nvSpPr>
          <p:cNvPr id="4" name="灯片编号占位符 3"/>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solidFill>
                  <a:srgbClr val="FFFFFF">
                    <a:tint val="75000"/>
                  </a:srgbClr>
                </a:solidFill>
              </a:rPr>
              <a:pPr/>
              <a:t>2021/3/5</a:t>
            </a:fld>
            <a:endParaRPr lang="zh-CN" altLang="en-US">
              <a:solidFill>
                <a:srgbClr val="FFFFFF">
                  <a:tint val="75000"/>
                </a:srgbClr>
              </a:solidFill>
            </a:endParaRPr>
          </a:p>
        </p:txBody>
      </p:sp>
      <p:sp>
        <p:nvSpPr>
          <p:cNvPr id="5" name="页脚占位符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200" advTm="6720">
        <p14:prism/>
      </p:transition>
    </mc:Choice>
    <mc:Fallback>
      <p:transition spd="slow" advTm="672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tags" Target="../tags/tag4.xml"/><Relationship Id="rId7" Type="http://schemas.openxmlformats.org/officeDocument/2006/relationships/slideLayout" Target="../slideLayouts/slideLayout2.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tags" Target="../tags/tag3.xml"/><Relationship Id="rId16" Type="http://schemas.openxmlformats.org/officeDocument/2006/relationships/diagramColors" Target="../diagrams/colors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diagramColors" Target="../diagrams/colors2.xml"/><Relationship Id="rId5" Type="http://schemas.openxmlformats.org/officeDocument/2006/relationships/tags" Target="../tags/tag6.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tags" Target="../tags/tag5.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2"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7544" y="1916832"/>
            <a:ext cx="8208912" cy="1569660"/>
          </a:xfrm>
          <a:prstGeom prst="rect">
            <a:avLst/>
          </a:prstGeom>
          <a:noFill/>
        </p:spPr>
        <p:txBody>
          <a:bodyPr wrap="square" rtlCol="0">
            <a:spAutoFit/>
          </a:bodyPr>
          <a:lstStyle/>
          <a:p>
            <a:pPr algn="ctr"/>
            <a:r>
              <a:rPr lang="en-US" altLang="zh-CN" sz="4800" kern="0" spc="-130" dirty="0" smtClean="0">
                <a:solidFill>
                  <a:srgbClr val="FFFFFF"/>
                </a:solidFill>
                <a:latin typeface="华文新魏" pitchFamily="2" charset="-122"/>
                <a:ea typeface="华文新魏" pitchFamily="2" charset="-122"/>
              </a:rPr>
              <a:t>《</a:t>
            </a:r>
            <a:r>
              <a:rPr lang="zh-CN" altLang="en-US" sz="4800" kern="0" spc="-130" dirty="0" smtClean="0">
                <a:solidFill>
                  <a:srgbClr val="FFFFFF"/>
                </a:solidFill>
                <a:latin typeface="华文新魏" pitchFamily="2" charset="-122"/>
                <a:ea typeface="华文新魏" pitchFamily="2" charset="-122"/>
              </a:rPr>
              <a:t>国家危险废物名录</a:t>
            </a:r>
            <a:r>
              <a:rPr lang="en-US" altLang="zh-CN" sz="4800" kern="0" spc="-130" dirty="0" smtClean="0">
                <a:solidFill>
                  <a:srgbClr val="FFFFFF"/>
                </a:solidFill>
                <a:latin typeface="华文新魏" pitchFamily="2" charset="-122"/>
                <a:ea typeface="华文新魏" pitchFamily="2" charset="-122"/>
              </a:rPr>
              <a:t>》</a:t>
            </a:r>
          </a:p>
          <a:p>
            <a:pPr algn="ctr"/>
            <a:r>
              <a:rPr lang="zh-CN" altLang="en-US" sz="4800" kern="0" spc="-130" dirty="0" smtClean="0">
                <a:solidFill>
                  <a:srgbClr val="FFFFFF"/>
                </a:solidFill>
                <a:latin typeface="华文新魏" pitchFamily="2" charset="-122"/>
                <a:ea typeface="华文新魏" pitchFamily="2" charset="-122"/>
              </a:rPr>
              <a:t>修订要点</a:t>
            </a:r>
            <a:endParaRPr lang="zh-CN" altLang="en-US" sz="4800" kern="0" spc="-130" dirty="0">
              <a:solidFill>
                <a:srgbClr val="FFFFFF"/>
              </a:solidFill>
              <a:latin typeface="华文新魏" pitchFamily="2" charset="-122"/>
              <a:ea typeface="华文新魏" pitchFamily="2" charset="-122"/>
            </a:endParaRPr>
          </a:p>
        </p:txBody>
      </p:sp>
      <p:sp>
        <p:nvSpPr>
          <p:cNvPr id="7" name="文本框 6"/>
          <p:cNvSpPr txBox="1"/>
          <p:nvPr/>
        </p:nvSpPr>
        <p:spPr>
          <a:xfrm>
            <a:off x="1547664" y="4293096"/>
            <a:ext cx="6264696" cy="523220"/>
          </a:xfrm>
          <a:prstGeom prst="rect">
            <a:avLst/>
          </a:prstGeom>
          <a:noFill/>
        </p:spPr>
        <p:txBody>
          <a:bodyPr wrap="square" rtlCol="0">
            <a:spAutoFit/>
          </a:bodyPr>
          <a:lstStyle/>
          <a:p>
            <a:r>
              <a:rPr lang="zh-CN" altLang="en-US" sz="2800" spc="300" dirty="0" smtClean="0">
                <a:solidFill>
                  <a:srgbClr val="FFFFFF"/>
                </a:solidFill>
                <a:latin typeface="华文行楷" pitchFamily="2" charset="-122"/>
                <a:ea typeface="华文行楷" pitchFamily="2" charset="-122"/>
              </a:rPr>
              <a:t>广州市固体废物管理中心 孙  磊</a:t>
            </a:r>
            <a:endParaRPr lang="zh-CN" altLang="en-US" sz="2800" spc="300" dirty="0">
              <a:solidFill>
                <a:srgbClr val="FFFFFF"/>
              </a:solidFill>
              <a:latin typeface="华文行楷" pitchFamily="2" charset="-122"/>
              <a:ea typeface="华文行楷" pitchFamily="2" charset="-122"/>
            </a:endParaRPr>
          </a:p>
        </p:txBody>
      </p:sp>
      <p:sp>
        <p:nvSpPr>
          <p:cNvPr id="8" name="矩形 7"/>
          <p:cNvSpPr/>
          <p:nvPr/>
        </p:nvSpPr>
        <p:spPr>
          <a:xfrm>
            <a:off x="2195736" y="5013176"/>
            <a:ext cx="4522763" cy="806450"/>
          </a:xfrm>
          <a:prstGeom prst="rect">
            <a:avLst/>
          </a:prstGeom>
        </p:spPr>
        <p:txBody>
          <a:bodyPr wrap="square">
            <a:spAutoFit/>
          </a:bodyPr>
          <a:lstStyle/>
          <a:p>
            <a:pPr algn="ctr">
              <a:lnSpc>
                <a:spcPct val="150000"/>
              </a:lnSpc>
            </a:pPr>
            <a:r>
              <a:rPr lang="en-US" altLang="zh-CN" sz="2000" b="1" dirty="0" smtClean="0">
                <a:solidFill>
                  <a:srgbClr val="FFFFFF"/>
                </a:solidFill>
                <a:latin typeface="华文细黑" pitchFamily="2" charset="-122"/>
                <a:ea typeface="华文细黑" pitchFamily="2" charset="-122"/>
                <a:cs typeface="hakuyoxingshu7000" pitchFamily="2" charset="-122"/>
              </a:rPr>
              <a:t>2021</a:t>
            </a:r>
            <a:r>
              <a:rPr lang="zh-CN" altLang="en-US" sz="2000" b="1" dirty="0" smtClean="0">
                <a:solidFill>
                  <a:srgbClr val="FFFFFF"/>
                </a:solidFill>
                <a:latin typeface="华文细黑" pitchFamily="2" charset="-122"/>
                <a:ea typeface="华文细黑" pitchFamily="2" charset="-122"/>
                <a:cs typeface="hakuyoxingshu7000" pitchFamily="2" charset="-122"/>
              </a:rPr>
              <a:t>年</a:t>
            </a:r>
            <a:r>
              <a:rPr lang="en-US" altLang="zh-CN" sz="2000" b="1" dirty="0" smtClean="0">
                <a:solidFill>
                  <a:srgbClr val="FFFFFF"/>
                </a:solidFill>
                <a:latin typeface="华文细黑" pitchFamily="2" charset="-122"/>
                <a:ea typeface="华文细黑" pitchFamily="2" charset="-122"/>
                <a:cs typeface="hakuyoxingshu7000" pitchFamily="2" charset="-122"/>
              </a:rPr>
              <a:t>3</a:t>
            </a:r>
            <a:r>
              <a:rPr lang="zh-CN" altLang="en-US" sz="2000" b="1" dirty="0" smtClean="0">
                <a:solidFill>
                  <a:srgbClr val="FFFFFF"/>
                </a:solidFill>
                <a:latin typeface="华文细黑" pitchFamily="2" charset="-122"/>
                <a:ea typeface="华文细黑" pitchFamily="2" charset="-122"/>
                <a:cs typeface="hakuyoxingshu7000" pitchFamily="2" charset="-122"/>
              </a:rPr>
              <a:t>月</a:t>
            </a:r>
            <a:endParaRPr lang="zh-CN" altLang="en-US" sz="2000" b="1" dirty="0">
              <a:solidFill>
                <a:srgbClr val="FFFFFF"/>
              </a:solidFill>
              <a:latin typeface="华文细黑" pitchFamily="2" charset="-122"/>
              <a:ea typeface="华文细黑" pitchFamily="2" charset="-122"/>
              <a:cs typeface="hakuyoxingshu7000" pitchFamily="2" charset="-122"/>
            </a:endParaRPr>
          </a:p>
          <a:p>
            <a:pPr algn="ctr">
              <a:lnSpc>
                <a:spcPct val="150000"/>
              </a:lnSpc>
            </a:pPr>
            <a:endParaRPr lang="zh-CN" altLang="en-US" sz="1100" dirty="0">
              <a:solidFill>
                <a:srgbClr val="FFFFFF"/>
              </a:solidFill>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1331640" y="4077072"/>
            <a:ext cx="6790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1"/>
            </p:custDataLst>
          </p:nvPr>
        </p:nvSpPr>
        <p:spPr>
          <a:xfrm>
            <a:off x="4168636" y="2143406"/>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2">
              <a:lumMod val="60000"/>
              <a:lumOff val="40000"/>
            </a:schemeClr>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prstTxWarp prst="textNoShape">
              <a:avLst/>
            </a:prstTxWarp>
            <a:noAutofit/>
          </a:bodyPr>
          <a:lstStyle/>
          <a:p>
            <a:pPr algn="ctr"/>
            <a:endParaRPr lang="zh-CN" altLang="en-US" sz="2800" dirty="0">
              <a:solidFill>
                <a:schemeClr val="tx1"/>
              </a:solidFill>
              <a:latin typeface="Arial"/>
              <a:ea typeface="微软雅黑"/>
              <a:sym typeface="Arial"/>
            </a:endParaRPr>
          </a:p>
        </p:txBody>
      </p:sp>
      <p:sp>
        <p:nvSpPr>
          <p:cNvPr id="5" name="MH_Other_2"/>
          <p:cNvSpPr/>
          <p:nvPr>
            <p:custDataLst>
              <p:tags r:id="rId2"/>
            </p:custDataLst>
          </p:nvPr>
        </p:nvSpPr>
        <p:spPr>
          <a:xfrm flipH="1">
            <a:off x="2529190" y="2143406"/>
            <a:ext cx="2334424" cy="91872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2">
              <a:lumMod val="60000"/>
              <a:lumOff val="40000"/>
            </a:schemeClr>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prstTxWarp prst="textNoShape">
              <a:avLst/>
            </a:prstTxWarp>
            <a:noAutofit/>
          </a:bodyPr>
          <a:lstStyle/>
          <a:p>
            <a:pPr algn="ctr"/>
            <a:endParaRPr lang="zh-CN" altLang="en-US" sz="2800" dirty="0">
              <a:solidFill>
                <a:schemeClr val="tx1"/>
              </a:solidFill>
              <a:latin typeface="Arial"/>
              <a:ea typeface="微软雅黑"/>
              <a:sym typeface="Arial"/>
            </a:endParaRPr>
          </a:p>
        </p:txBody>
      </p:sp>
      <p:sp>
        <p:nvSpPr>
          <p:cNvPr id="6" name="MH_Other_3"/>
          <p:cNvSpPr/>
          <p:nvPr>
            <p:custDataLst>
              <p:tags r:id="rId3"/>
            </p:custDataLst>
          </p:nvPr>
        </p:nvSpPr>
        <p:spPr>
          <a:xfrm flipH="1" flipV="1">
            <a:off x="4049396" y="3050246"/>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 fmla="*/ 0 w 643003"/>
              <a:gd name="connsiteY0" fmla="*/ 623888 h 623888"/>
              <a:gd name="connsiteX1" fmla="*/ 186688 w 643003"/>
              <a:gd name="connsiteY1" fmla="*/ 178812 h 623888"/>
              <a:gd name="connsiteX2" fmla="*/ 635026 w 643003"/>
              <a:gd name="connsiteY2" fmla="*/ 100 h 623888"/>
              <a:gd name="connsiteX3" fmla="*/ 631031 w 643003"/>
              <a:gd name="connsiteY3" fmla="*/ 223840 h 623888"/>
              <a:gd name="connsiteX4" fmla="*/ 343503 w 643003"/>
              <a:gd name="connsiteY4" fmla="*/ 338452 h 623888"/>
              <a:gd name="connsiteX5" fmla="*/ 223776 w 643003"/>
              <a:gd name="connsiteY5" fmla="*/ 623888 h 623888"/>
              <a:gd name="connsiteX6" fmla="*/ 0 w 643003"/>
              <a:gd name="connsiteY6" fmla="*/ 623888 h 623888"/>
              <a:gd name="connsiteX0" fmla="*/ 0 w 649102"/>
              <a:gd name="connsiteY0" fmla="*/ 623888 h 623888"/>
              <a:gd name="connsiteX1" fmla="*/ 186688 w 649102"/>
              <a:gd name="connsiteY1" fmla="*/ 178812 h 623888"/>
              <a:gd name="connsiteX2" fmla="*/ 635026 w 649102"/>
              <a:gd name="connsiteY2" fmla="*/ 100 h 623888"/>
              <a:gd name="connsiteX3" fmla="*/ 631031 w 649102"/>
              <a:gd name="connsiteY3" fmla="*/ 223840 h 623888"/>
              <a:gd name="connsiteX4" fmla="*/ 343503 w 649102"/>
              <a:gd name="connsiteY4" fmla="*/ 338452 h 623888"/>
              <a:gd name="connsiteX5" fmla="*/ 223776 w 649102"/>
              <a:gd name="connsiteY5" fmla="*/ 623888 h 623888"/>
              <a:gd name="connsiteX6" fmla="*/ 0 w 649102"/>
              <a:gd name="connsiteY6" fmla="*/ 623888 h 623888"/>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2">
              <a:lumMod val="60000"/>
              <a:lumOff val="40000"/>
            </a:schemeClr>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prstTxWarp prst="textNoShape">
              <a:avLst/>
            </a:prstTxWarp>
            <a:noAutofit/>
          </a:bodyPr>
          <a:lstStyle/>
          <a:p>
            <a:pPr algn="ctr">
              <a:lnSpc>
                <a:spcPct val="120000"/>
              </a:lnSpc>
            </a:pPr>
            <a:endParaRPr lang="zh-CN" altLang="en-US" sz="2800" dirty="0">
              <a:solidFill>
                <a:schemeClr val="tx1"/>
              </a:solidFill>
              <a:latin typeface="Arial"/>
              <a:ea typeface="微软雅黑"/>
              <a:sym typeface="Arial"/>
            </a:endParaRPr>
          </a:p>
        </p:txBody>
      </p:sp>
      <p:sp>
        <p:nvSpPr>
          <p:cNvPr id="7" name="MH_Other_4"/>
          <p:cNvSpPr/>
          <p:nvPr>
            <p:custDataLst>
              <p:tags r:id="rId4"/>
            </p:custDataLst>
          </p:nvPr>
        </p:nvSpPr>
        <p:spPr>
          <a:xfrm flipV="1">
            <a:off x="4168634" y="3050246"/>
            <a:ext cx="814220" cy="778146"/>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 fmla="*/ 0 w 643003"/>
              <a:gd name="connsiteY0" fmla="*/ 623888 h 623888"/>
              <a:gd name="connsiteX1" fmla="*/ 186688 w 643003"/>
              <a:gd name="connsiteY1" fmla="*/ 178812 h 623888"/>
              <a:gd name="connsiteX2" fmla="*/ 635026 w 643003"/>
              <a:gd name="connsiteY2" fmla="*/ 100 h 623888"/>
              <a:gd name="connsiteX3" fmla="*/ 631031 w 643003"/>
              <a:gd name="connsiteY3" fmla="*/ 223840 h 623888"/>
              <a:gd name="connsiteX4" fmla="*/ 343503 w 643003"/>
              <a:gd name="connsiteY4" fmla="*/ 338452 h 623888"/>
              <a:gd name="connsiteX5" fmla="*/ 223776 w 643003"/>
              <a:gd name="connsiteY5" fmla="*/ 623888 h 623888"/>
              <a:gd name="connsiteX6" fmla="*/ 0 w 643003"/>
              <a:gd name="connsiteY6" fmla="*/ 623888 h 623888"/>
              <a:gd name="connsiteX0" fmla="*/ 0 w 649102"/>
              <a:gd name="connsiteY0" fmla="*/ 623888 h 623888"/>
              <a:gd name="connsiteX1" fmla="*/ 186688 w 649102"/>
              <a:gd name="connsiteY1" fmla="*/ 178812 h 623888"/>
              <a:gd name="connsiteX2" fmla="*/ 635026 w 649102"/>
              <a:gd name="connsiteY2" fmla="*/ 100 h 623888"/>
              <a:gd name="connsiteX3" fmla="*/ 631031 w 649102"/>
              <a:gd name="connsiteY3" fmla="*/ 223840 h 623888"/>
              <a:gd name="connsiteX4" fmla="*/ 343503 w 649102"/>
              <a:gd name="connsiteY4" fmla="*/ 338452 h 623888"/>
              <a:gd name="connsiteX5" fmla="*/ 223776 w 649102"/>
              <a:gd name="connsiteY5" fmla="*/ 623888 h 623888"/>
              <a:gd name="connsiteX6" fmla="*/ 0 w 649102"/>
              <a:gd name="connsiteY6" fmla="*/ 623888 h 623888"/>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2">
              <a:lumMod val="60000"/>
              <a:lumOff val="40000"/>
            </a:schemeClr>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0" rIns="68571" bIns="0" numCol="1" spcCol="0" rtlCol="0" fromWordArt="0" anchor="ctr" anchorCtr="0" forceAA="0" compatLnSpc="1">
            <a:prstTxWarp prst="textNoShape">
              <a:avLst/>
            </a:prstTxWarp>
            <a:noAutofit/>
          </a:bodyPr>
          <a:lstStyle/>
          <a:p>
            <a:pPr algn="ctr">
              <a:lnSpc>
                <a:spcPct val="120000"/>
              </a:lnSpc>
            </a:pPr>
            <a:endParaRPr lang="zh-CN" altLang="en-US" sz="2800" dirty="0">
              <a:solidFill>
                <a:schemeClr val="tx1"/>
              </a:solidFill>
              <a:latin typeface="Arial"/>
              <a:ea typeface="微软雅黑"/>
              <a:sym typeface="Arial"/>
            </a:endParaRPr>
          </a:p>
        </p:txBody>
      </p:sp>
      <p:sp>
        <p:nvSpPr>
          <p:cNvPr id="8" name="MH_SubTitle_1"/>
          <p:cNvSpPr txBox="1"/>
          <p:nvPr>
            <p:custDataLst>
              <p:tags r:id="rId5"/>
            </p:custDataLst>
          </p:nvPr>
        </p:nvSpPr>
        <p:spPr>
          <a:xfrm>
            <a:off x="714375" y="2060853"/>
            <a:ext cx="1657020" cy="669471"/>
          </a:xfrm>
          <a:prstGeom prst="rect">
            <a:avLst/>
          </a:prstGeom>
          <a:noFill/>
        </p:spPr>
        <p:txBody>
          <a:bodyPr wrap="square" lIns="68571" tIns="34286" rIns="68571" bIns="34286" rtlCol="0" anchor="ctr" anchorCtr="0">
            <a:noAutofit/>
          </a:bodyPr>
          <a:lstStyle/>
          <a:p>
            <a:pPr algn="r"/>
            <a:r>
              <a:rPr lang="zh-CN" altLang="en-US" sz="2400" b="1" dirty="0" smtClean="0">
                <a:latin typeface="Arial"/>
                <a:ea typeface="微软雅黑"/>
                <a:sym typeface="Arial"/>
              </a:rPr>
              <a:t>医疗废物</a:t>
            </a:r>
            <a:endParaRPr lang="zh-CN" altLang="en-US" sz="2400" b="1" dirty="0">
              <a:latin typeface="Arial"/>
              <a:ea typeface="微软雅黑"/>
              <a:sym typeface="Arial"/>
            </a:endParaRPr>
          </a:p>
        </p:txBody>
      </p:sp>
      <p:graphicFrame>
        <p:nvGraphicFramePr>
          <p:cNvPr id="9" name="图示 8"/>
          <p:cNvGraphicFramePr/>
          <p:nvPr/>
        </p:nvGraphicFramePr>
        <p:xfrm>
          <a:off x="611560" y="2868182"/>
          <a:ext cx="3240359" cy="35131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MH_SubTitle_2"/>
          <p:cNvSpPr txBox="1"/>
          <p:nvPr>
            <p:custDataLst>
              <p:tags r:id="rId6"/>
            </p:custDataLst>
          </p:nvPr>
        </p:nvSpPr>
        <p:spPr>
          <a:xfrm>
            <a:off x="6656034" y="2060848"/>
            <a:ext cx="2380462" cy="641942"/>
          </a:xfrm>
          <a:prstGeom prst="rect">
            <a:avLst/>
          </a:prstGeom>
          <a:noFill/>
        </p:spPr>
        <p:txBody>
          <a:bodyPr wrap="square" lIns="68571" tIns="34286" rIns="68571" bIns="34286" rtlCol="0" anchor="ctr" anchorCtr="0">
            <a:noAutofit/>
          </a:bodyPr>
          <a:lstStyle/>
          <a:p>
            <a:r>
              <a:rPr lang="zh-CN" altLang="en-US" sz="2400" b="1" dirty="0" smtClean="0">
                <a:latin typeface="Arial"/>
                <a:ea typeface="微软雅黑"/>
                <a:sym typeface="Arial"/>
              </a:rPr>
              <a:t>废弃危险化学品</a:t>
            </a:r>
            <a:endParaRPr lang="zh-CN" altLang="en-US" sz="2400" b="1" dirty="0">
              <a:latin typeface="Arial"/>
              <a:ea typeface="微软雅黑"/>
              <a:sym typeface="Arial"/>
            </a:endParaRPr>
          </a:p>
        </p:txBody>
      </p:sp>
      <p:graphicFrame>
        <p:nvGraphicFramePr>
          <p:cNvPr id="11" name="图示 10"/>
          <p:cNvGraphicFramePr/>
          <p:nvPr/>
        </p:nvGraphicFramePr>
        <p:xfrm>
          <a:off x="5275385" y="2849130"/>
          <a:ext cx="3257055" cy="36042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251520" y="1124744"/>
            <a:ext cx="8136904" cy="830997"/>
          </a:xfrm>
          <a:prstGeom prst="rect">
            <a:avLst/>
          </a:prstGeom>
          <a:noFill/>
        </p:spPr>
        <p:txBody>
          <a:bodyPr wrap="square" rtlCol="0">
            <a:spAutoFit/>
          </a:bodyPr>
          <a:lstStyle/>
          <a:p>
            <a:pPr lvl="0"/>
            <a:r>
              <a:rPr lang="zh-CN" altLang="en-US" sz="2400" b="1" dirty="0" smtClean="0">
                <a:latin typeface="微软雅黑" pitchFamily="34" charset="-122"/>
                <a:ea typeface="微软雅黑" pitchFamily="34" charset="-122"/>
              </a:rPr>
              <a:t>三、</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名录</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修订删除正文中医疗废物和废弃危险化学品</a:t>
            </a:r>
            <a:endParaRPr lang="en-US" altLang="zh-CN" sz="2400" b="1" dirty="0" smtClean="0">
              <a:latin typeface="微软雅黑" pitchFamily="34" charset="-122"/>
              <a:ea typeface="微软雅黑" pitchFamily="34" charset="-122"/>
            </a:endParaRPr>
          </a:p>
          <a:p>
            <a:pPr lvl="0"/>
            <a:r>
              <a:rPr lang="zh-CN" altLang="en-US" sz="2400" b="1" dirty="0" smtClean="0">
                <a:latin typeface="微软雅黑" pitchFamily="34" charset="-122"/>
                <a:ea typeface="微软雅黑" pitchFamily="34" charset="-122"/>
              </a:rPr>
              <a:t>        相关条款（第三条和第四条）的原因</a:t>
            </a:r>
            <a:endParaRPr lang="zh-CN" altLang="en-US" sz="2400" b="1" dirty="0">
              <a:latin typeface="微软雅黑" pitchFamily="34" charset="-122"/>
              <a:ea typeface="微软雅黑" pitchFamily="34" charset="-122"/>
            </a:endParaRPr>
          </a:p>
        </p:txBody>
      </p:sp>
      <p:sp>
        <p:nvSpPr>
          <p:cNvPr id="13" name="文本框 16"/>
          <p:cNvSpPr txBox="1"/>
          <p:nvPr/>
        </p:nvSpPr>
        <p:spPr>
          <a:xfrm>
            <a:off x="2987824" y="404664"/>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36501" y="1988840"/>
          <a:ext cx="767099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755576" y="5589240"/>
          <a:ext cx="7632848"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251520" y="1124744"/>
            <a:ext cx="8136904" cy="830997"/>
          </a:xfrm>
          <a:prstGeom prst="rect">
            <a:avLst/>
          </a:prstGeom>
          <a:noFill/>
        </p:spPr>
        <p:txBody>
          <a:bodyPr wrap="square" rtlCol="0">
            <a:spAutoFit/>
          </a:bodyPr>
          <a:lstStyle/>
          <a:p>
            <a:pPr lvl="0"/>
            <a:r>
              <a:rPr lang="zh-CN" altLang="en-US" sz="2400" b="1" dirty="0" smtClean="0">
                <a:latin typeface="微软雅黑" pitchFamily="34" charset="-122"/>
                <a:ea typeface="微软雅黑" pitchFamily="34" charset="-122"/>
              </a:rPr>
              <a:t>三、</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名录</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修订删除正文中医疗废物和废弃危险化学品</a:t>
            </a:r>
            <a:endParaRPr lang="en-US" altLang="zh-CN" sz="2400" b="1" dirty="0" smtClean="0">
              <a:latin typeface="微软雅黑" pitchFamily="34" charset="-122"/>
              <a:ea typeface="微软雅黑" pitchFamily="34" charset="-122"/>
            </a:endParaRPr>
          </a:p>
          <a:p>
            <a:pPr lvl="0"/>
            <a:r>
              <a:rPr lang="zh-CN" altLang="en-US" sz="2400" b="1" dirty="0" smtClean="0">
                <a:latin typeface="微软雅黑" pitchFamily="34" charset="-122"/>
                <a:ea typeface="微软雅黑" pitchFamily="34" charset="-122"/>
              </a:rPr>
              <a:t>        相关条款（第三条和第四条）的原因</a:t>
            </a:r>
            <a:endParaRPr lang="zh-CN" altLang="en-US" sz="2400" b="1" dirty="0">
              <a:latin typeface="微软雅黑" pitchFamily="34" charset="-122"/>
              <a:ea typeface="微软雅黑" pitchFamily="34" charset="-122"/>
            </a:endParaRPr>
          </a:p>
        </p:txBody>
      </p:sp>
      <p:sp>
        <p:nvSpPr>
          <p:cNvPr id="8" name="文本框 16"/>
          <p:cNvSpPr txBox="1"/>
          <p:nvPr/>
        </p:nvSpPr>
        <p:spPr>
          <a:xfrm>
            <a:off x="2987824" y="404664"/>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023119"/>
            <a:ext cx="9144000" cy="461665"/>
          </a:xfrm>
          <a:prstGeom prst="rect">
            <a:avLst/>
          </a:prstGeom>
          <a:noFill/>
        </p:spPr>
        <p:txBody>
          <a:bodyPr wrap="square" rtlCol="0">
            <a:spAutoFit/>
          </a:bodyPr>
          <a:lstStyle/>
          <a:p>
            <a:pPr lvl="0"/>
            <a:r>
              <a:rPr lang="zh-CN" altLang="en-US" sz="2400" b="1" kern="2200" dirty="0" smtClean="0">
                <a:latin typeface="微软雅黑" pitchFamily="34" charset="-122"/>
                <a:ea typeface="微软雅黑" pitchFamily="34" charset="-122"/>
              </a:rPr>
              <a:t>三、豁免内容的具体含义</a:t>
            </a:r>
            <a:endParaRPr lang="zh-CN" altLang="en-US" sz="2400" b="1" dirty="0">
              <a:latin typeface="微软雅黑" pitchFamily="34" charset="-122"/>
              <a:ea typeface="微软雅黑" pitchFamily="34" charset="-122"/>
            </a:endParaRPr>
          </a:p>
        </p:txBody>
      </p:sp>
      <p:cxnSp>
        <p:nvCxnSpPr>
          <p:cNvPr id="5" name="直接连接符 4">
            <a:extLst>
              <a:ext uri="{FF2B5EF4-FFF2-40B4-BE49-F238E27FC236}">
                <a16:creationId xmlns:a16="http://schemas.microsoft.com/office/drawing/2014/main" xmlns="" id="{98365522-F909-4548-AD38-E47ABCA60092}"/>
              </a:ext>
            </a:extLst>
          </p:cNvPr>
          <p:cNvCxnSpPr/>
          <p:nvPr/>
        </p:nvCxnSpPr>
        <p:spPr>
          <a:xfrm>
            <a:off x="4547224" y="1268760"/>
            <a:ext cx="0" cy="5003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xmlns="" id="{FF0FEAC5-9078-48B0-B0E4-4C12E5DC9AB9}"/>
              </a:ext>
            </a:extLst>
          </p:cNvPr>
          <p:cNvSpPr/>
          <p:nvPr/>
        </p:nvSpPr>
        <p:spPr>
          <a:xfrm>
            <a:off x="4440862" y="1720520"/>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xmlns="" id="{ECF319D0-D1F8-4884-8BB1-F897988CEA12}"/>
              </a:ext>
            </a:extLst>
          </p:cNvPr>
          <p:cNvSpPr/>
          <p:nvPr/>
        </p:nvSpPr>
        <p:spPr>
          <a:xfrm>
            <a:off x="4440862" y="3410984"/>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xmlns="" id="{175E39EF-C92C-43C8-A634-1E5031D65051}"/>
              </a:ext>
            </a:extLst>
          </p:cNvPr>
          <p:cNvSpPr/>
          <p:nvPr/>
        </p:nvSpPr>
        <p:spPr>
          <a:xfrm>
            <a:off x="4440862" y="5101449"/>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xmlns="" id="{91CD3E4C-05C9-47DE-9CC4-8F9574E4D7A3}"/>
              </a:ext>
            </a:extLst>
          </p:cNvPr>
          <p:cNvCxnSpPr/>
          <p:nvPr/>
        </p:nvCxnSpPr>
        <p:spPr>
          <a:xfrm>
            <a:off x="3531224" y="1822118"/>
            <a:ext cx="2032000" cy="0"/>
          </a:xfrm>
          <a:prstGeom prst="line">
            <a:avLst/>
          </a:prstGeom>
          <a:ln>
            <a:gradFill flip="none" rotWithShape="1">
              <a:gsLst>
                <a:gs pos="0">
                  <a:schemeClr val="accent1">
                    <a:alpha val="0"/>
                  </a:schemeClr>
                </a:gs>
                <a:gs pos="53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9CBC765D-BCD5-4C52-AEEF-54895D3FBA6B}"/>
              </a:ext>
            </a:extLst>
          </p:cNvPr>
          <p:cNvCxnSpPr/>
          <p:nvPr/>
        </p:nvCxnSpPr>
        <p:spPr>
          <a:xfrm>
            <a:off x="3531224" y="3518984"/>
            <a:ext cx="2032000" cy="0"/>
          </a:xfrm>
          <a:prstGeom prst="line">
            <a:avLst/>
          </a:prstGeom>
          <a:ln>
            <a:gradFill flip="none" rotWithShape="1">
              <a:gsLst>
                <a:gs pos="0">
                  <a:schemeClr val="accent1">
                    <a:alpha val="0"/>
                  </a:schemeClr>
                </a:gs>
                <a:gs pos="53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3BD1B066-24FC-47F7-944C-95C898C5263A}"/>
              </a:ext>
            </a:extLst>
          </p:cNvPr>
          <p:cNvCxnSpPr/>
          <p:nvPr/>
        </p:nvCxnSpPr>
        <p:spPr>
          <a:xfrm>
            <a:off x="3531224" y="5209449"/>
            <a:ext cx="2032000" cy="0"/>
          </a:xfrm>
          <a:prstGeom prst="line">
            <a:avLst/>
          </a:prstGeom>
          <a:ln>
            <a:gradFill flip="none" rotWithShape="1">
              <a:gsLst>
                <a:gs pos="0">
                  <a:schemeClr val="accent1">
                    <a:alpha val="0"/>
                  </a:schemeClr>
                </a:gs>
                <a:gs pos="53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文本框 18">
            <a:extLst>
              <a:ext uri="{FF2B5EF4-FFF2-40B4-BE49-F238E27FC236}">
                <a16:creationId xmlns:a16="http://schemas.microsoft.com/office/drawing/2014/main" xmlns="" id="{66CFDBD3-EDA5-4EA3-AEB2-9116D27268B1}"/>
              </a:ext>
            </a:extLst>
          </p:cNvPr>
          <p:cNvSpPr txBox="1"/>
          <p:nvPr/>
        </p:nvSpPr>
        <p:spPr>
          <a:xfrm>
            <a:off x="146503" y="1644303"/>
            <a:ext cx="3273369" cy="307777"/>
          </a:xfrm>
          <a:prstGeom prst="rect">
            <a:avLst/>
          </a:prstGeom>
          <a:noFill/>
        </p:spPr>
        <p:txBody>
          <a:bodyPr wrap="square" lIns="0" tIns="0" rIns="0" bIns="0" rtlCol="0">
            <a:spAutoFit/>
          </a:bodyPr>
          <a:lstStyle/>
          <a:p>
            <a:pPr algn="r"/>
            <a:r>
              <a:rPr lang="zh-CN" altLang="en-US" sz="2000" b="1" spc="300" dirty="0" smtClean="0">
                <a:solidFill>
                  <a:srgbClr val="FF0000"/>
                </a:solidFill>
                <a:latin typeface="微软雅黑" pitchFamily="34" charset="-122"/>
                <a:ea typeface="微软雅黑" pitchFamily="34" charset="-122"/>
              </a:rPr>
              <a:t>全过程不按危废管理</a:t>
            </a:r>
            <a:endParaRPr lang="zh-CN" altLang="en-US" sz="2000" b="1" spc="300" dirty="0">
              <a:solidFill>
                <a:srgbClr val="FF0000"/>
              </a:solidFill>
              <a:latin typeface="微软雅黑" pitchFamily="34" charset="-122"/>
              <a:ea typeface="微软雅黑" pitchFamily="34" charset="-122"/>
            </a:endParaRPr>
          </a:p>
        </p:txBody>
      </p:sp>
      <p:sp>
        <p:nvSpPr>
          <p:cNvPr id="13" name="文本框 19">
            <a:extLst>
              <a:ext uri="{FF2B5EF4-FFF2-40B4-BE49-F238E27FC236}">
                <a16:creationId xmlns:a16="http://schemas.microsoft.com/office/drawing/2014/main" xmlns="" id="{31F6F863-881A-4955-B430-963CF8674BFD}"/>
              </a:ext>
            </a:extLst>
          </p:cNvPr>
          <p:cNvSpPr txBox="1"/>
          <p:nvPr/>
        </p:nvSpPr>
        <p:spPr>
          <a:xfrm>
            <a:off x="107504" y="2161515"/>
            <a:ext cx="4320480" cy="100027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a:r>
              <a:rPr lang="zh-CN" altLang="en-US" sz="1000" dirty="0" smtClean="0"/>
              <a:t>全过程均豁免，各管理环节无需执行危险废物环境管理规定。需要强调，除“全过程不按危险废物管理”的情景下的危险废物转移过程，以及收集过程豁免条件下危险废物收集并转移到集中贮存点的转移过程可不运行转移联单外，其他豁免情景下转移危险废物的，均需运行危险废物转移联单。</a:t>
            </a:r>
            <a:endParaRPr lang="zh-CN" altLang="en-US" sz="1000" dirty="0"/>
          </a:p>
        </p:txBody>
      </p:sp>
      <p:sp>
        <p:nvSpPr>
          <p:cNvPr id="14" name="文本框 20">
            <a:extLst>
              <a:ext uri="{FF2B5EF4-FFF2-40B4-BE49-F238E27FC236}">
                <a16:creationId xmlns:a16="http://schemas.microsoft.com/office/drawing/2014/main" xmlns="" id="{DE2148D3-B150-4AAE-B380-49289A356E65}"/>
              </a:ext>
            </a:extLst>
          </p:cNvPr>
          <p:cNvSpPr txBox="1"/>
          <p:nvPr/>
        </p:nvSpPr>
        <p:spPr>
          <a:xfrm>
            <a:off x="146503" y="3317007"/>
            <a:ext cx="3273369" cy="307777"/>
          </a:xfrm>
          <a:prstGeom prst="rect">
            <a:avLst/>
          </a:prstGeom>
          <a:noFill/>
        </p:spPr>
        <p:txBody>
          <a:bodyPr wrap="square" lIns="0" tIns="0" rIns="0" bIns="0" rtlCol="0">
            <a:spAutoFit/>
          </a:bodyPr>
          <a:lstStyle/>
          <a:p>
            <a:pPr algn="r"/>
            <a:r>
              <a:rPr lang="zh-CN" altLang="en-US" sz="2000" b="1" spc="300" dirty="0" smtClean="0">
                <a:solidFill>
                  <a:srgbClr val="FF0000"/>
                </a:solidFill>
                <a:latin typeface="微软雅黑" pitchFamily="34" charset="-122"/>
                <a:ea typeface="微软雅黑" pitchFamily="34" charset="-122"/>
              </a:rPr>
              <a:t>收集过程不按危废管理</a:t>
            </a:r>
            <a:endParaRPr lang="zh-CN" altLang="en-US" sz="2000" b="1" spc="300" dirty="0">
              <a:solidFill>
                <a:srgbClr val="FF0000"/>
              </a:solidFill>
              <a:latin typeface="微软雅黑" pitchFamily="34" charset="-122"/>
              <a:ea typeface="微软雅黑" pitchFamily="34" charset="-122"/>
            </a:endParaRPr>
          </a:p>
        </p:txBody>
      </p:sp>
      <p:sp>
        <p:nvSpPr>
          <p:cNvPr id="15" name="文本框 21">
            <a:extLst>
              <a:ext uri="{FF2B5EF4-FFF2-40B4-BE49-F238E27FC236}">
                <a16:creationId xmlns:a16="http://schemas.microsoft.com/office/drawing/2014/main" xmlns="" id="{F7AB5490-72A4-41ED-8BDC-6EB2DF91862E}"/>
              </a:ext>
            </a:extLst>
          </p:cNvPr>
          <p:cNvSpPr txBox="1"/>
          <p:nvPr/>
        </p:nvSpPr>
        <p:spPr>
          <a:xfrm>
            <a:off x="107504" y="3888165"/>
            <a:ext cx="4320480" cy="60016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a:r>
              <a:rPr lang="zh-CN" altLang="en-US" sz="1000" dirty="0" smtClean="0"/>
              <a:t>收集单位可不需要持有危险废物收集许可证，收集并转移至集中贮存点的转移过程可不运行转移联单；集中收集后的贮存以及其他环节仍按照危险废物进行管理。</a:t>
            </a:r>
            <a:endParaRPr lang="zh-CN" altLang="en-US" sz="1000" dirty="0"/>
          </a:p>
        </p:txBody>
      </p:sp>
      <p:sp>
        <p:nvSpPr>
          <p:cNvPr id="16" name="文本框 22">
            <a:extLst>
              <a:ext uri="{FF2B5EF4-FFF2-40B4-BE49-F238E27FC236}">
                <a16:creationId xmlns:a16="http://schemas.microsoft.com/office/drawing/2014/main" xmlns="" id="{6A352EAF-A87B-4B03-A487-15EFF5039E3A}"/>
              </a:ext>
            </a:extLst>
          </p:cNvPr>
          <p:cNvSpPr txBox="1"/>
          <p:nvPr/>
        </p:nvSpPr>
        <p:spPr>
          <a:xfrm>
            <a:off x="1" y="4995060"/>
            <a:ext cx="3419872" cy="307777"/>
          </a:xfrm>
          <a:prstGeom prst="rect">
            <a:avLst/>
          </a:prstGeom>
          <a:noFill/>
        </p:spPr>
        <p:txBody>
          <a:bodyPr wrap="square" lIns="0" tIns="0" rIns="0" bIns="0" rtlCol="0">
            <a:spAutoFit/>
          </a:bodyPr>
          <a:lstStyle/>
          <a:p>
            <a:pPr algn="r"/>
            <a:r>
              <a:rPr lang="zh-CN" altLang="en-US" sz="2000" b="1" spc="300" dirty="0" smtClean="0">
                <a:solidFill>
                  <a:srgbClr val="FF0000"/>
                </a:solidFill>
                <a:latin typeface="微软雅黑" pitchFamily="34" charset="-122"/>
                <a:ea typeface="微软雅黑" pitchFamily="34" charset="-122"/>
              </a:rPr>
              <a:t>利用过程不按危废管理</a:t>
            </a:r>
            <a:endParaRPr lang="zh-CN" altLang="en-US" sz="2000" b="1" spc="300" dirty="0">
              <a:solidFill>
                <a:srgbClr val="FF0000"/>
              </a:solidFill>
              <a:latin typeface="微软雅黑" pitchFamily="34" charset="-122"/>
              <a:ea typeface="微软雅黑" pitchFamily="34" charset="-122"/>
            </a:endParaRPr>
          </a:p>
        </p:txBody>
      </p:sp>
      <p:sp>
        <p:nvSpPr>
          <p:cNvPr id="17" name="文本框 23">
            <a:extLst>
              <a:ext uri="{FF2B5EF4-FFF2-40B4-BE49-F238E27FC236}">
                <a16:creationId xmlns:a16="http://schemas.microsoft.com/office/drawing/2014/main" xmlns="" id="{D9DAC488-3818-4AB7-BF71-F27D6A30D9EC}"/>
              </a:ext>
            </a:extLst>
          </p:cNvPr>
          <p:cNvSpPr txBox="1"/>
          <p:nvPr/>
        </p:nvSpPr>
        <p:spPr>
          <a:xfrm>
            <a:off x="107505" y="5534499"/>
            <a:ext cx="4248472" cy="60016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a:r>
              <a:rPr lang="zh-CN" altLang="en-US" sz="1000" dirty="0" smtClean="0"/>
              <a:t>利用企业可不需要持有危险废物综合许可证；需运行转移联单，且在利用企业内的贮存等其他环节仍按照危险废物进行管理。</a:t>
            </a:r>
            <a:endParaRPr lang="zh-CN" altLang="en-US" sz="1000" dirty="0"/>
          </a:p>
        </p:txBody>
      </p:sp>
      <p:sp>
        <p:nvSpPr>
          <p:cNvPr id="18" name="文本框 24">
            <a:extLst>
              <a:ext uri="{FF2B5EF4-FFF2-40B4-BE49-F238E27FC236}">
                <a16:creationId xmlns:a16="http://schemas.microsoft.com/office/drawing/2014/main" xmlns="" id="{15DAE622-0B9C-49D8-A696-B41006768D46}"/>
              </a:ext>
            </a:extLst>
          </p:cNvPr>
          <p:cNvSpPr txBox="1"/>
          <p:nvPr/>
        </p:nvSpPr>
        <p:spPr>
          <a:xfrm>
            <a:off x="5724128" y="1520032"/>
            <a:ext cx="3273369" cy="615553"/>
          </a:xfrm>
          <a:prstGeom prst="rect">
            <a:avLst/>
          </a:prstGeom>
          <a:noFill/>
        </p:spPr>
        <p:txBody>
          <a:bodyPr wrap="square" lIns="0" tIns="0" rIns="0" bIns="0" rtlCol="0">
            <a:spAutoFit/>
          </a:bodyPr>
          <a:lstStyle/>
          <a:p>
            <a:r>
              <a:rPr lang="zh-CN" altLang="en-US" sz="2000" b="1" spc="300" dirty="0" smtClean="0">
                <a:solidFill>
                  <a:srgbClr val="FF0000"/>
                </a:solidFill>
                <a:latin typeface="微软雅黑" pitchFamily="34" charset="-122"/>
                <a:ea typeface="微软雅黑" pitchFamily="34" charset="-122"/>
              </a:rPr>
              <a:t>填埋（或焚烧）处置过程不按危废管理</a:t>
            </a:r>
            <a:endParaRPr lang="zh-CN" altLang="en-US" sz="2000" b="1" spc="300" dirty="0">
              <a:solidFill>
                <a:srgbClr val="FF0000"/>
              </a:solidFill>
              <a:latin typeface="微软雅黑" pitchFamily="34" charset="-122"/>
              <a:ea typeface="微软雅黑" pitchFamily="34" charset="-122"/>
            </a:endParaRPr>
          </a:p>
        </p:txBody>
      </p:sp>
      <p:sp>
        <p:nvSpPr>
          <p:cNvPr id="19" name="文本框 25">
            <a:extLst>
              <a:ext uri="{FF2B5EF4-FFF2-40B4-BE49-F238E27FC236}">
                <a16:creationId xmlns:a16="http://schemas.microsoft.com/office/drawing/2014/main" xmlns="" id="{C2FEAF1B-032A-43EB-9FC4-51AC1F470A13}"/>
              </a:ext>
            </a:extLst>
          </p:cNvPr>
          <p:cNvSpPr txBox="1"/>
          <p:nvPr/>
        </p:nvSpPr>
        <p:spPr>
          <a:xfrm>
            <a:off x="4788025" y="2168104"/>
            <a:ext cx="4248472" cy="800219"/>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a:r>
              <a:rPr lang="zh-CN" altLang="en-US" sz="1000" dirty="0" smtClean="0"/>
              <a:t>填埋（或焚烧）处置企业可不需要持有危险废物综合许可证，填埋（或焚烧）的污染控制执行豁免条件规定的要求；需运行转移联单，且在处置企业内的贮存等其他环节仍按照危险废物进行管理。</a:t>
            </a:r>
            <a:endParaRPr lang="zh-CN" altLang="en-US" sz="1000" dirty="0"/>
          </a:p>
        </p:txBody>
      </p:sp>
      <p:sp>
        <p:nvSpPr>
          <p:cNvPr id="20" name="文本框 26">
            <a:extLst>
              <a:ext uri="{FF2B5EF4-FFF2-40B4-BE49-F238E27FC236}">
                <a16:creationId xmlns:a16="http://schemas.microsoft.com/office/drawing/2014/main" xmlns="" id="{97B67956-36D8-4450-956B-566065CBA2ED}"/>
              </a:ext>
            </a:extLst>
          </p:cNvPr>
          <p:cNvSpPr txBox="1"/>
          <p:nvPr/>
        </p:nvSpPr>
        <p:spPr>
          <a:xfrm>
            <a:off x="5724128" y="3248224"/>
            <a:ext cx="3273369" cy="615553"/>
          </a:xfrm>
          <a:prstGeom prst="rect">
            <a:avLst/>
          </a:prstGeom>
          <a:noFill/>
        </p:spPr>
        <p:txBody>
          <a:bodyPr wrap="square" lIns="0" tIns="0" rIns="0" bIns="0" rtlCol="0">
            <a:spAutoFit/>
          </a:bodyPr>
          <a:lstStyle/>
          <a:p>
            <a:r>
              <a:rPr lang="zh-CN" altLang="en-US" sz="2000" b="1" spc="300" dirty="0" smtClean="0">
                <a:solidFill>
                  <a:srgbClr val="FF0000"/>
                </a:solidFill>
                <a:latin typeface="微软雅黑" pitchFamily="34" charset="-122"/>
                <a:ea typeface="微软雅黑" pitchFamily="34" charset="-122"/>
              </a:rPr>
              <a:t>水泥窑协同处置过程不按危废管理</a:t>
            </a:r>
            <a:endParaRPr lang="zh-CN" altLang="en-US" sz="2000" b="1" spc="300" dirty="0">
              <a:solidFill>
                <a:srgbClr val="FF0000"/>
              </a:solidFill>
              <a:latin typeface="微软雅黑" pitchFamily="34" charset="-122"/>
              <a:ea typeface="微软雅黑" pitchFamily="34" charset="-122"/>
            </a:endParaRPr>
          </a:p>
        </p:txBody>
      </p:sp>
      <p:sp>
        <p:nvSpPr>
          <p:cNvPr id="21" name="文本框 27">
            <a:extLst>
              <a:ext uri="{FF2B5EF4-FFF2-40B4-BE49-F238E27FC236}">
                <a16:creationId xmlns:a16="http://schemas.microsoft.com/office/drawing/2014/main" xmlns="" id="{0DC77B34-9187-4B01-A49E-5338A0C29475}"/>
              </a:ext>
            </a:extLst>
          </p:cNvPr>
          <p:cNvSpPr txBox="1"/>
          <p:nvPr/>
        </p:nvSpPr>
        <p:spPr>
          <a:xfrm>
            <a:off x="4788025" y="3904134"/>
            <a:ext cx="4104456" cy="800219"/>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a:r>
              <a:rPr lang="zh-CN" altLang="en-US" sz="1000" dirty="0" smtClean="0"/>
              <a:t>水泥企业可不需要持有危险废物综合许可证，协同处置过程的污染控制执行豁免条件规定的要求；需运行转移联单，且在处置企业内的贮存等其他环节仍按照危险废物进行管理。</a:t>
            </a:r>
            <a:endParaRPr lang="zh-CN" altLang="en-US" sz="1000" dirty="0"/>
          </a:p>
        </p:txBody>
      </p:sp>
      <p:sp>
        <p:nvSpPr>
          <p:cNvPr id="22" name="文本框 28">
            <a:extLst>
              <a:ext uri="{FF2B5EF4-FFF2-40B4-BE49-F238E27FC236}">
                <a16:creationId xmlns:a16="http://schemas.microsoft.com/office/drawing/2014/main" xmlns="" id="{4184225B-75FE-4CB7-888D-9D7047E64914}"/>
              </a:ext>
            </a:extLst>
          </p:cNvPr>
          <p:cNvSpPr txBox="1"/>
          <p:nvPr/>
        </p:nvSpPr>
        <p:spPr>
          <a:xfrm>
            <a:off x="5724128" y="4995060"/>
            <a:ext cx="3273369" cy="307777"/>
          </a:xfrm>
          <a:prstGeom prst="rect">
            <a:avLst/>
          </a:prstGeom>
          <a:noFill/>
        </p:spPr>
        <p:txBody>
          <a:bodyPr wrap="square" lIns="0" tIns="0" rIns="0" bIns="0" rtlCol="0">
            <a:spAutoFit/>
          </a:bodyPr>
          <a:lstStyle/>
          <a:p>
            <a:r>
              <a:rPr lang="zh-CN" altLang="en-US" sz="2000" b="1" spc="300" dirty="0" smtClean="0">
                <a:solidFill>
                  <a:srgbClr val="FF0000"/>
                </a:solidFill>
                <a:latin typeface="微软雅黑" pitchFamily="34" charset="-122"/>
                <a:ea typeface="微软雅黑" pitchFamily="34" charset="-122"/>
              </a:rPr>
              <a:t>不按危废进行运输</a:t>
            </a:r>
            <a:endParaRPr lang="zh-CN" altLang="en-US" sz="2000" b="1" spc="300" dirty="0">
              <a:solidFill>
                <a:srgbClr val="FF0000"/>
              </a:solidFill>
              <a:latin typeface="微软雅黑" pitchFamily="34" charset="-122"/>
              <a:ea typeface="微软雅黑" pitchFamily="34" charset="-122"/>
            </a:endParaRPr>
          </a:p>
        </p:txBody>
      </p:sp>
      <p:sp>
        <p:nvSpPr>
          <p:cNvPr id="23" name="文本框 29">
            <a:extLst>
              <a:ext uri="{FF2B5EF4-FFF2-40B4-BE49-F238E27FC236}">
                <a16:creationId xmlns:a16="http://schemas.microsoft.com/office/drawing/2014/main" xmlns="" id="{EDAA0C0B-49E9-44E4-82FF-063C35F30E09}"/>
              </a:ext>
            </a:extLst>
          </p:cNvPr>
          <p:cNvSpPr txBox="1"/>
          <p:nvPr/>
        </p:nvSpPr>
        <p:spPr>
          <a:xfrm>
            <a:off x="4827023" y="5534499"/>
            <a:ext cx="3921441" cy="400110"/>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lvl="0"/>
            <a:r>
              <a:rPr lang="zh-CN" altLang="en-US" sz="1000" dirty="0" smtClean="0"/>
              <a:t>运输过程可不按危险货物运输，运输过程的污染控制执行豁免条件规定的要求；需运行转移联单。</a:t>
            </a:r>
          </a:p>
        </p:txBody>
      </p:sp>
      <p:grpSp>
        <p:nvGrpSpPr>
          <p:cNvPr id="2" name="组合 23">
            <a:extLst>
              <a:ext uri="{FF2B5EF4-FFF2-40B4-BE49-F238E27FC236}">
                <a16:creationId xmlns:a16="http://schemas.microsoft.com/office/drawing/2014/main" xmlns="" id="{FB30725F-D0EF-439D-8E41-F9F2EC9F6152}"/>
              </a:ext>
            </a:extLst>
          </p:cNvPr>
          <p:cNvGrpSpPr/>
          <p:nvPr/>
        </p:nvGrpSpPr>
        <p:grpSpPr>
          <a:xfrm>
            <a:off x="5156642" y="3253366"/>
            <a:ext cx="504000" cy="504000"/>
            <a:chOff x="7982080" y="4240456"/>
            <a:chExt cx="504000" cy="504000"/>
          </a:xfrm>
          <a:solidFill>
            <a:srgbClr val="FFC000"/>
          </a:solidFill>
        </p:grpSpPr>
        <p:sp>
          <p:nvSpPr>
            <p:cNvPr id="25" name="椭圆 24">
              <a:extLst>
                <a:ext uri="{FF2B5EF4-FFF2-40B4-BE49-F238E27FC236}">
                  <a16:creationId xmlns:a16="http://schemas.microsoft.com/office/drawing/2014/main" xmlns="" id="{321C5363-4DF6-4916-987C-B6702218EA21}"/>
                </a:ext>
              </a:extLst>
            </p:cNvPr>
            <p:cNvSpPr/>
            <p:nvPr/>
          </p:nvSpPr>
          <p:spPr>
            <a:xfrm>
              <a:off x="7982080" y="4240456"/>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08">
              <a:extLst>
                <a:ext uri="{FF2B5EF4-FFF2-40B4-BE49-F238E27FC236}">
                  <a16:creationId xmlns:a16="http://schemas.microsoft.com/office/drawing/2014/main" xmlns="" id="{5EB69014-7CF2-415E-BDB6-C9EC32D95784}"/>
                </a:ext>
              </a:extLst>
            </p:cNvPr>
            <p:cNvSpPr>
              <a:spLocks noChangeAspect="1" noEditPoints="1"/>
            </p:cNvSpPr>
            <p:nvPr/>
          </p:nvSpPr>
          <p:spPr bwMode="auto">
            <a:xfrm>
              <a:off x="8054080" y="4382788"/>
              <a:ext cx="360000" cy="219337"/>
            </a:xfrm>
            <a:custGeom>
              <a:avLst/>
              <a:gdLst>
                <a:gd name="T0" fmla="*/ 126 w 128"/>
                <a:gd name="T1" fmla="*/ 74 h 78"/>
                <a:gd name="T2" fmla="*/ 114 w 128"/>
                <a:gd name="T3" fmla="*/ 74 h 78"/>
                <a:gd name="T4" fmla="*/ 114 w 128"/>
                <a:gd name="T5" fmla="*/ 50 h 78"/>
                <a:gd name="T6" fmla="*/ 108 w 128"/>
                <a:gd name="T7" fmla="*/ 44 h 78"/>
                <a:gd name="T8" fmla="*/ 94 w 128"/>
                <a:gd name="T9" fmla="*/ 44 h 78"/>
                <a:gd name="T10" fmla="*/ 88 w 128"/>
                <a:gd name="T11" fmla="*/ 50 h 78"/>
                <a:gd name="T12" fmla="*/ 88 w 128"/>
                <a:gd name="T13" fmla="*/ 74 h 78"/>
                <a:gd name="T14" fmla="*/ 77 w 128"/>
                <a:gd name="T15" fmla="*/ 74 h 78"/>
                <a:gd name="T16" fmla="*/ 77 w 128"/>
                <a:gd name="T17" fmla="*/ 6 h 78"/>
                <a:gd name="T18" fmla="*/ 71 w 128"/>
                <a:gd name="T19" fmla="*/ 0 h 78"/>
                <a:gd name="T20" fmla="*/ 57 w 128"/>
                <a:gd name="T21" fmla="*/ 0 h 78"/>
                <a:gd name="T22" fmla="*/ 51 w 128"/>
                <a:gd name="T23" fmla="*/ 6 h 78"/>
                <a:gd name="T24" fmla="*/ 51 w 128"/>
                <a:gd name="T25" fmla="*/ 74 h 78"/>
                <a:gd name="T26" fmla="*/ 40 w 128"/>
                <a:gd name="T27" fmla="*/ 74 h 78"/>
                <a:gd name="T28" fmla="*/ 40 w 128"/>
                <a:gd name="T29" fmla="*/ 35 h 78"/>
                <a:gd name="T30" fmla="*/ 34 w 128"/>
                <a:gd name="T31" fmla="*/ 29 h 78"/>
                <a:gd name="T32" fmla="*/ 20 w 128"/>
                <a:gd name="T33" fmla="*/ 29 h 78"/>
                <a:gd name="T34" fmla="*/ 14 w 128"/>
                <a:gd name="T35" fmla="*/ 35 h 78"/>
                <a:gd name="T36" fmla="*/ 14 w 128"/>
                <a:gd name="T37" fmla="*/ 74 h 78"/>
                <a:gd name="T38" fmla="*/ 2 w 128"/>
                <a:gd name="T39" fmla="*/ 74 h 78"/>
                <a:gd name="T40" fmla="*/ 0 w 128"/>
                <a:gd name="T41" fmla="*/ 76 h 78"/>
                <a:gd name="T42" fmla="*/ 2 w 128"/>
                <a:gd name="T43" fmla="*/ 78 h 78"/>
                <a:gd name="T44" fmla="*/ 126 w 128"/>
                <a:gd name="T45" fmla="*/ 78 h 78"/>
                <a:gd name="T46" fmla="*/ 128 w 128"/>
                <a:gd name="T47" fmla="*/ 76 h 78"/>
                <a:gd name="T48" fmla="*/ 126 w 128"/>
                <a:gd name="T49" fmla="*/ 74 h 78"/>
                <a:gd name="T50" fmla="*/ 36 w 128"/>
                <a:gd name="T51" fmla="*/ 74 h 78"/>
                <a:gd name="T52" fmla="*/ 18 w 128"/>
                <a:gd name="T53" fmla="*/ 74 h 78"/>
                <a:gd name="T54" fmla="*/ 18 w 128"/>
                <a:gd name="T55" fmla="*/ 34 h 78"/>
                <a:gd name="T56" fmla="*/ 36 w 128"/>
                <a:gd name="T57" fmla="*/ 34 h 78"/>
                <a:gd name="T58" fmla="*/ 36 w 128"/>
                <a:gd name="T59" fmla="*/ 74 h 78"/>
                <a:gd name="T60" fmla="*/ 73 w 128"/>
                <a:gd name="T61" fmla="*/ 74 h 78"/>
                <a:gd name="T62" fmla="*/ 55 w 128"/>
                <a:gd name="T63" fmla="*/ 74 h 78"/>
                <a:gd name="T64" fmla="*/ 55 w 128"/>
                <a:gd name="T65" fmla="*/ 4 h 78"/>
                <a:gd name="T66" fmla="*/ 73 w 128"/>
                <a:gd name="T67" fmla="*/ 4 h 78"/>
                <a:gd name="T68" fmla="*/ 73 w 128"/>
                <a:gd name="T69" fmla="*/ 74 h 78"/>
                <a:gd name="T70" fmla="*/ 110 w 128"/>
                <a:gd name="T71" fmla="*/ 74 h 78"/>
                <a:gd name="T72" fmla="*/ 92 w 128"/>
                <a:gd name="T73" fmla="*/ 74 h 78"/>
                <a:gd name="T74" fmla="*/ 92 w 128"/>
                <a:gd name="T75" fmla="*/ 49 h 78"/>
                <a:gd name="T76" fmla="*/ 110 w 128"/>
                <a:gd name="T77" fmla="*/ 49 h 78"/>
                <a:gd name="T78" fmla="*/ 110 w 128"/>
                <a:gd name="T7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78">
                  <a:moveTo>
                    <a:pt x="126" y="74"/>
                  </a:moveTo>
                  <a:cubicBezTo>
                    <a:pt x="114" y="74"/>
                    <a:pt x="114" y="74"/>
                    <a:pt x="114" y="74"/>
                  </a:cubicBezTo>
                  <a:cubicBezTo>
                    <a:pt x="114" y="50"/>
                    <a:pt x="114" y="50"/>
                    <a:pt x="114" y="50"/>
                  </a:cubicBezTo>
                  <a:cubicBezTo>
                    <a:pt x="114" y="47"/>
                    <a:pt x="112" y="44"/>
                    <a:pt x="108" y="44"/>
                  </a:cubicBezTo>
                  <a:cubicBezTo>
                    <a:pt x="94" y="44"/>
                    <a:pt x="94" y="44"/>
                    <a:pt x="94" y="44"/>
                  </a:cubicBezTo>
                  <a:cubicBezTo>
                    <a:pt x="90" y="44"/>
                    <a:pt x="88" y="47"/>
                    <a:pt x="88" y="50"/>
                  </a:cubicBezTo>
                  <a:cubicBezTo>
                    <a:pt x="88" y="74"/>
                    <a:pt x="88" y="74"/>
                    <a:pt x="88" y="74"/>
                  </a:cubicBezTo>
                  <a:cubicBezTo>
                    <a:pt x="77" y="74"/>
                    <a:pt x="77" y="74"/>
                    <a:pt x="77" y="74"/>
                  </a:cubicBezTo>
                  <a:cubicBezTo>
                    <a:pt x="77" y="6"/>
                    <a:pt x="77" y="6"/>
                    <a:pt x="77" y="6"/>
                  </a:cubicBezTo>
                  <a:cubicBezTo>
                    <a:pt x="77" y="2"/>
                    <a:pt x="75" y="0"/>
                    <a:pt x="71" y="0"/>
                  </a:cubicBezTo>
                  <a:cubicBezTo>
                    <a:pt x="57" y="0"/>
                    <a:pt x="57" y="0"/>
                    <a:pt x="57" y="0"/>
                  </a:cubicBezTo>
                  <a:cubicBezTo>
                    <a:pt x="53" y="0"/>
                    <a:pt x="51" y="2"/>
                    <a:pt x="51" y="6"/>
                  </a:cubicBezTo>
                  <a:cubicBezTo>
                    <a:pt x="51" y="74"/>
                    <a:pt x="51" y="74"/>
                    <a:pt x="51" y="74"/>
                  </a:cubicBezTo>
                  <a:cubicBezTo>
                    <a:pt x="40" y="74"/>
                    <a:pt x="40" y="74"/>
                    <a:pt x="40" y="74"/>
                  </a:cubicBezTo>
                  <a:cubicBezTo>
                    <a:pt x="40" y="35"/>
                    <a:pt x="40" y="35"/>
                    <a:pt x="40" y="35"/>
                  </a:cubicBezTo>
                  <a:cubicBezTo>
                    <a:pt x="40" y="32"/>
                    <a:pt x="38" y="29"/>
                    <a:pt x="34" y="29"/>
                  </a:cubicBezTo>
                  <a:cubicBezTo>
                    <a:pt x="20" y="29"/>
                    <a:pt x="20" y="29"/>
                    <a:pt x="20" y="29"/>
                  </a:cubicBezTo>
                  <a:cubicBezTo>
                    <a:pt x="16" y="29"/>
                    <a:pt x="14" y="32"/>
                    <a:pt x="14" y="35"/>
                  </a:cubicBezTo>
                  <a:cubicBezTo>
                    <a:pt x="14" y="74"/>
                    <a:pt x="14" y="74"/>
                    <a:pt x="14" y="74"/>
                  </a:cubicBezTo>
                  <a:cubicBezTo>
                    <a:pt x="2" y="74"/>
                    <a:pt x="2" y="74"/>
                    <a:pt x="2" y="74"/>
                  </a:cubicBezTo>
                  <a:cubicBezTo>
                    <a:pt x="1" y="74"/>
                    <a:pt x="0" y="75"/>
                    <a:pt x="0" y="76"/>
                  </a:cubicBezTo>
                  <a:cubicBezTo>
                    <a:pt x="0" y="77"/>
                    <a:pt x="1" y="78"/>
                    <a:pt x="2" y="78"/>
                  </a:cubicBezTo>
                  <a:cubicBezTo>
                    <a:pt x="126" y="78"/>
                    <a:pt x="126" y="78"/>
                    <a:pt x="126" y="78"/>
                  </a:cubicBezTo>
                  <a:cubicBezTo>
                    <a:pt x="127" y="78"/>
                    <a:pt x="128" y="77"/>
                    <a:pt x="128" y="76"/>
                  </a:cubicBezTo>
                  <a:cubicBezTo>
                    <a:pt x="128" y="75"/>
                    <a:pt x="127" y="74"/>
                    <a:pt x="126" y="74"/>
                  </a:cubicBezTo>
                  <a:close/>
                  <a:moveTo>
                    <a:pt x="36" y="74"/>
                  </a:moveTo>
                  <a:cubicBezTo>
                    <a:pt x="18" y="74"/>
                    <a:pt x="18" y="74"/>
                    <a:pt x="18" y="74"/>
                  </a:cubicBezTo>
                  <a:cubicBezTo>
                    <a:pt x="18" y="34"/>
                    <a:pt x="18" y="34"/>
                    <a:pt x="18" y="34"/>
                  </a:cubicBezTo>
                  <a:cubicBezTo>
                    <a:pt x="36" y="34"/>
                    <a:pt x="36" y="34"/>
                    <a:pt x="36" y="34"/>
                  </a:cubicBezTo>
                  <a:lnTo>
                    <a:pt x="36" y="74"/>
                  </a:lnTo>
                  <a:close/>
                  <a:moveTo>
                    <a:pt x="73" y="74"/>
                  </a:moveTo>
                  <a:cubicBezTo>
                    <a:pt x="55" y="74"/>
                    <a:pt x="55" y="74"/>
                    <a:pt x="55" y="74"/>
                  </a:cubicBezTo>
                  <a:cubicBezTo>
                    <a:pt x="55" y="4"/>
                    <a:pt x="55" y="4"/>
                    <a:pt x="55" y="4"/>
                  </a:cubicBezTo>
                  <a:cubicBezTo>
                    <a:pt x="73" y="4"/>
                    <a:pt x="73" y="4"/>
                    <a:pt x="73" y="4"/>
                  </a:cubicBezTo>
                  <a:lnTo>
                    <a:pt x="73" y="74"/>
                  </a:lnTo>
                  <a:close/>
                  <a:moveTo>
                    <a:pt x="110" y="74"/>
                  </a:moveTo>
                  <a:cubicBezTo>
                    <a:pt x="92" y="74"/>
                    <a:pt x="92" y="74"/>
                    <a:pt x="92" y="74"/>
                  </a:cubicBezTo>
                  <a:cubicBezTo>
                    <a:pt x="92" y="49"/>
                    <a:pt x="92" y="49"/>
                    <a:pt x="92" y="49"/>
                  </a:cubicBezTo>
                  <a:cubicBezTo>
                    <a:pt x="110" y="49"/>
                    <a:pt x="110" y="49"/>
                    <a:pt x="110" y="49"/>
                  </a:cubicBezTo>
                  <a:lnTo>
                    <a:pt x="110" y="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3" name="组合 26">
            <a:extLst>
              <a:ext uri="{FF2B5EF4-FFF2-40B4-BE49-F238E27FC236}">
                <a16:creationId xmlns:a16="http://schemas.microsoft.com/office/drawing/2014/main" xmlns="" id="{86CED927-9CE6-45E4-AF9F-BD68E218D0A3}"/>
              </a:ext>
            </a:extLst>
          </p:cNvPr>
          <p:cNvGrpSpPr/>
          <p:nvPr/>
        </p:nvGrpSpPr>
        <p:grpSpPr>
          <a:xfrm>
            <a:off x="5156642" y="4967024"/>
            <a:ext cx="504000" cy="504000"/>
            <a:chOff x="7982080" y="5312514"/>
            <a:chExt cx="504000" cy="504000"/>
          </a:xfrm>
          <a:solidFill>
            <a:srgbClr val="FFC000"/>
          </a:solidFill>
        </p:grpSpPr>
        <p:sp>
          <p:nvSpPr>
            <p:cNvPr id="28" name="椭圆 27">
              <a:extLst>
                <a:ext uri="{FF2B5EF4-FFF2-40B4-BE49-F238E27FC236}">
                  <a16:creationId xmlns:a16="http://schemas.microsoft.com/office/drawing/2014/main" xmlns="" id="{842B825B-9174-465E-BA78-4379471DB442}"/>
                </a:ext>
              </a:extLst>
            </p:cNvPr>
            <p:cNvSpPr/>
            <p:nvPr/>
          </p:nvSpPr>
          <p:spPr>
            <a:xfrm>
              <a:off x="7982080" y="5312514"/>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96">
              <a:extLst>
                <a:ext uri="{FF2B5EF4-FFF2-40B4-BE49-F238E27FC236}">
                  <a16:creationId xmlns:a16="http://schemas.microsoft.com/office/drawing/2014/main" xmlns="" id="{F20D0201-B83E-428C-92F8-76C9C7CEE8BB}"/>
                </a:ext>
              </a:extLst>
            </p:cNvPr>
            <p:cNvSpPr>
              <a:spLocks noChangeAspect="1" noEditPoints="1"/>
            </p:cNvSpPr>
            <p:nvPr/>
          </p:nvSpPr>
          <p:spPr bwMode="auto">
            <a:xfrm>
              <a:off x="8072080" y="5401977"/>
              <a:ext cx="324000" cy="325074"/>
            </a:xfrm>
            <a:custGeom>
              <a:avLst/>
              <a:gdLst>
                <a:gd name="T0" fmla="*/ 64 w 128"/>
                <a:gd name="T1" fmla="*/ 128 h 128"/>
                <a:gd name="T2" fmla="*/ 20 w 128"/>
                <a:gd name="T3" fmla="*/ 24 h 128"/>
                <a:gd name="T4" fmla="*/ 48 w 128"/>
                <a:gd name="T5" fmla="*/ 7 h 128"/>
                <a:gd name="T6" fmla="*/ 33 w 128"/>
                <a:gd name="T7" fmla="*/ 30 h 128"/>
                <a:gd name="T8" fmla="*/ 21 w 128"/>
                <a:gd name="T9" fmla="*/ 26 h 128"/>
                <a:gd name="T10" fmla="*/ 5 w 128"/>
                <a:gd name="T11" fmla="*/ 60 h 128"/>
                <a:gd name="T12" fmla="*/ 16 w 128"/>
                <a:gd name="T13" fmla="*/ 29 h 128"/>
                <a:gd name="T14" fmla="*/ 30 w 128"/>
                <a:gd name="T15" fmla="*/ 35 h 128"/>
                <a:gd name="T16" fmla="*/ 24 w 128"/>
                <a:gd name="T17" fmla="*/ 62 h 128"/>
                <a:gd name="T18" fmla="*/ 17 w 128"/>
                <a:gd name="T19" fmla="*/ 98 h 128"/>
                <a:gd name="T20" fmla="*/ 9 w 128"/>
                <a:gd name="T21" fmla="*/ 87 h 128"/>
                <a:gd name="T22" fmla="*/ 24 w 128"/>
                <a:gd name="T23" fmla="*/ 66 h 128"/>
                <a:gd name="T24" fmla="*/ 30 w 128"/>
                <a:gd name="T25" fmla="*/ 93 h 128"/>
                <a:gd name="T26" fmla="*/ 48 w 128"/>
                <a:gd name="T27" fmla="*/ 121 h 128"/>
                <a:gd name="T28" fmla="*/ 20 w 128"/>
                <a:gd name="T29" fmla="*/ 104 h 128"/>
                <a:gd name="T30" fmla="*/ 31 w 128"/>
                <a:gd name="T31" fmla="*/ 98 h 128"/>
                <a:gd name="T32" fmla="*/ 49 w 128"/>
                <a:gd name="T33" fmla="*/ 119 h 128"/>
                <a:gd name="T34" fmla="*/ 62 w 128"/>
                <a:gd name="T35" fmla="*/ 122 h 128"/>
                <a:gd name="T36" fmla="*/ 37 w 128"/>
                <a:gd name="T37" fmla="*/ 97 h 128"/>
                <a:gd name="T38" fmla="*/ 60 w 128"/>
                <a:gd name="T39" fmla="*/ 92 h 128"/>
                <a:gd name="T40" fmla="*/ 62 w 128"/>
                <a:gd name="T41" fmla="*/ 88 h 128"/>
                <a:gd name="T42" fmla="*/ 34 w 128"/>
                <a:gd name="T43" fmla="*/ 92 h 128"/>
                <a:gd name="T44" fmla="*/ 29 w 128"/>
                <a:gd name="T45" fmla="*/ 66 h 128"/>
                <a:gd name="T46" fmla="*/ 62 w 128"/>
                <a:gd name="T47" fmla="*/ 62 h 128"/>
                <a:gd name="T48" fmla="*/ 34 w 128"/>
                <a:gd name="T49" fmla="*/ 38 h 128"/>
                <a:gd name="T50" fmla="*/ 60 w 128"/>
                <a:gd name="T51" fmla="*/ 40 h 128"/>
                <a:gd name="T52" fmla="*/ 62 w 128"/>
                <a:gd name="T53" fmla="*/ 36 h 128"/>
                <a:gd name="T54" fmla="*/ 36 w 128"/>
                <a:gd name="T55" fmla="*/ 32 h 128"/>
                <a:gd name="T56" fmla="*/ 60 w 128"/>
                <a:gd name="T57" fmla="*/ 7 h 128"/>
                <a:gd name="T58" fmla="*/ 111 w 128"/>
                <a:gd name="T59" fmla="*/ 30 h 128"/>
                <a:gd name="T60" fmla="*/ 119 w 128"/>
                <a:gd name="T61" fmla="*/ 41 h 128"/>
                <a:gd name="T62" fmla="*/ 104 w 128"/>
                <a:gd name="T63" fmla="*/ 62 h 128"/>
                <a:gd name="T64" fmla="*/ 98 w 128"/>
                <a:gd name="T65" fmla="*/ 35 h 128"/>
                <a:gd name="T66" fmla="*/ 80 w 128"/>
                <a:gd name="T67" fmla="*/ 7 h 128"/>
                <a:gd name="T68" fmla="*/ 108 w 128"/>
                <a:gd name="T69" fmla="*/ 24 h 128"/>
                <a:gd name="T70" fmla="*/ 97 w 128"/>
                <a:gd name="T71" fmla="*/ 30 h 128"/>
                <a:gd name="T72" fmla="*/ 79 w 128"/>
                <a:gd name="T73" fmla="*/ 9 h 128"/>
                <a:gd name="T74" fmla="*/ 66 w 128"/>
                <a:gd name="T75" fmla="*/ 6 h 128"/>
                <a:gd name="T76" fmla="*/ 91 w 128"/>
                <a:gd name="T77" fmla="*/ 31 h 128"/>
                <a:gd name="T78" fmla="*/ 68 w 128"/>
                <a:gd name="T79" fmla="*/ 36 h 128"/>
                <a:gd name="T80" fmla="*/ 66 w 128"/>
                <a:gd name="T81" fmla="*/ 40 h 128"/>
                <a:gd name="T82" fmla="*/ 94 w 128"/>
                <a:gd name="T83" fmla="*/ 36 h 128"/>
                <a:gd name="T84" fmla="*/ 99 w 128"/>
                <a:gd name="T85" fmla="*/ 62 h 128"/>
                <a:gd name="T86" fmla="*/ 66 w 128"/>
                <a:gd name="T87" fmla="*/ 66 h 128"/>
                <a:gd name="T88" fmla="*/ 94 w 128"/>
                <a:gd name="T89" fmla="*/ 90 h 128"/>
                <a:gd name="T90" fmla="*/ 68 w 128"/>
                <a:gd name="T91" fmla="*/ 88 h 128"/>
                <a:gd name="T92" fmla="*/ 66 w 128"/>
                <a:gd name="T93" fmla="*/ 122 h 128"/>
                <a:gd name="T94" fmla="*/ 90 w 128"/>
                <a:gd name="T95" fmla="*/ 95 h 128"/>
                <a:gd name="T96" fmla="*/ 80 w 128"/>
                <a:gd name="T97" fmla="*/ 112 h 128"/>
                <a:gd name="T98" fmla="*/ 108 w 128"/>
                <a:gd name="T99" fmla="*/ 104 h 128"/>
                <a:gd name="T100" fmla="*/ 80 w 128"/>
                <a:gd name="T101" fmla="*/ 121 h 128"/>
                <a:gd name="T102" fmla="*/ 95 w 128"/>
                <a:gd name="T103" fmla="*/ 98 h 128"/>
                <a:gd name="T104" fmla="*/ 107 w 128"/>
                <a:gd name="T105" fmla="*/ 102 h 128"/>
                <a:gd name="T106" fmla="*/ 123 w 128"/>
                <a:gd name="T107" fmla="*/ 68 h 128"/>
                <a:gd name="T108" fmla="*/ 112 w 128"/>
                <a:gd name="T109" fmla="*/ 99 h 128"/>
                <a:gd name="T110" fmla="*/ 98 w 128"/>
                <a:gd name="T111" fmla="*/ 93 h 128"/>
                <a:gd name="T112" fmla="*/ 104 w 128"/>
                <a:gd name="T11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20" y="24"/>
                  </a:moveTo>
                  <a:cubicBezTo>
                    <a:pt x="21" y="23"/>
                    <a:pt x="21" y="23"/>
                    <a:pt x="22" y="22"/>
                  </a:cubicBezTo>
                  <a:cubicBezTo>
                    <a:pt x="27" y="17"/>
                    <a:pt x="34" y="12"/>
                    <a:pt x="41" y="9"/>
                  </a:cubicBezTo>
                  <a:cubicBezTo>
                    <a:pt x="43" y="8"/>
                    <a:pt x="46" y="7"/>
                    <a:pt x="48" y="7"/>
                  </a:cubicBezTo>
                  <a:cubicBezTo>
                    <a:pt x="54" y="5"/>
                    <a:pt x="54" y="5"/>
                    <a:pt x="54" y="5"/>
                  </a:cubicBezTo>
                  <a:cubicBezTo>
                    <a:pt x="49" y="9"/>
                    <a:pt x="49" y="9"/>
                    <a:pt x="49" y="9"/>
                  </a:cubicBezTo>
                  <a:cubicBezTo>
                    <a:pt x="43" y="15"/>
                    <a:pt x="37" y="22"/>
                    <a:pt x="33" y="30"/>
                  </a:cubicBezTo>
                  <a:cubicBezTo>
                    <a:pt x="32" y="31"/>
                    <a:pt x="32" y="31"/>
                    <a:pt x="32" y="31"/>
                  </a:cubicBezTo>
                  <a:cubicBezTo>
                    <a:pt x="31" y="30"/>
                    <a:pt x="31" y="30"/>
                    <a:pt x="31" y="30"/>
                  </a:cubicBezTo>
                  <a:cubicBezTo>
                    <a:pt x="27" y="29"/>
                    <a:pt x="24" y="28"/>
                    <a:pt x="21" y="26"/>
                  </a:cubicBezTo>
                  <a:cubicBezTo>
                    <a:pt x="19" y="25"/>
                    <a:pt x="19" y="25"/>
                    <a:pt x="19" y="25"/>
                  </a:cubicBezTo>
                  <a:lnTo>
                    <a:pt x="20" y="24"/>
                  </a:lnTo>
                  <a:close/>
                  <a:moveTo>
                    <a:pt x="5" y="60"/>
                  </a:moveTo>
                  <a:cubicBezTo>
                    <a:pt x="5" y="54"/>
                    <a:pt x="7" y="47"/>
                    <a:pt x="9" y="41"/>
                  </a:cubicBezTo>
                  <a:cubicBezTo>
                    <a:pt x="11" y="37"/>
                    <a:pt x="13" y="33"/>
                    <a:pt x="15" y="30"/>
                  </a:cubicBezTo>
                  <a:cubicBezTo>
                    <a:pt x="16" y="29"/>
                    <a:pt x="16" y="29"/>
                    <a:pt x="16" y="29"/>
                  </a:cubicBezTo>
                  <a:cubicBezTo>
                    <a:pt x="17" y="30"/>
                    <a:pt x="17" y="30"/>
                    <a:pt x="17" y="30"/>
                  </a:cubicBezTo>
                  <a:cubicBezTo>
                    <a:pt x="21" y="31"/>
                    <a:pt x="25" y="33"/>
                    <a:pt x="29" y="34"/>
                  </a:cubicBezTo>
                  <a:cubicBezTo>
                    <a:pt x="30" y="35"/>
                    <a:pt x="30" y="35"/>
                    <a:pt x="30" y="35"/>
                  </a:cubicBezTo>
                  <a:cubicBezTo>
                    <a:pt x="29" y="36"/>
                    <a:pt x="29" y="36"/>
                    <a:pt x="29" y="36"/>
                  </a:cubicBezTo>
                  <a:cubicBezTo>
                    <a:pt x="26" y="44"/>
                    <a:pt x="24" y="52"/>
                    <a:pt x="24" y="60"/>
                  </a:cubicBezTo>
                  <a:cubicBezTo>
                    <a:pt x="24" y="62"/>
                    <a:pt x="24" y="62"/>
                    <a:pt x="24" y="62"/>
                  </a:cubicBezTo>
                  <a:cubicBezTo>
                    <a:pt x="5" y="62"/>
                    <a:pt x="5" y="62"/>
                    <a:pt x="5" y="62"/>
                  </a:cubicBezTo>
                  <a:lnTo>
                    <a:pt x="5" y="60"/>
                  </a:lnTo>
                  <a:close/>
                  <a:moveTo>
                    <a:pt x="17" y="98"/>
                  </a:moveTo>
                  <a:cubicBezTo>
                    <a:pt x="16" y="99"/>
                    <a:pt x="16" y="99"/>
                    <a:pt x="16" y="99"/>
                  </a:cubicBezTo>
                  <a:cubicBezTo>
                    <a:pt x="15" y="98"/>
                    <a:pt x="15" y="98"/>
                    <a:pt x="15" y="98"/>
                  </a:cubicBezTo>
                  <a:cubicBezTo>
                    <a:pt x="13" y="95"/>
                    <a:pt x="11" y="91"/>
                    <a:pt x="9" y="87"/>
                  </a:cubicBezTo>
                  <a:cubicBezTo>
                    <a:pt x="7" y="81"/>
                    <a:pt x="5" y="74"/>
                    <a:pt x="5" y="68"/>
                  </a:cubicBezTo>
                  <a:cubicBezTo>
                    <a:pt x="5" y="66"/>
                    <a:pt x="5" y="66"/>
                    <a:pt x="5" y="66"/>
                  </a:cubicBezTo>
                  <a:cubicBezTo>
                    <a:pt x="24" y="66"/>
                    <a:pt x="24" y="66"/>
                    <a:pt x="24" y="66"/>
                  </a:cubicBezTo>
                  <a:cubicBezTo>
                    <a:pt x="24" y="68"/>
                    <a:pt x="24" y="68"/>
                    <a:pt x="24" y="68"/>
                  </a:cubicBezTo>
                  <a:cubicBezTo>
                    <a:pt x="24" y="76"/>
                    <a:pt x="26" y="84"/>
                    <a:pt x="29" y="92"/>
                  </a:cubicBezTo>
                  <a:cubicBezTo>
                    <a:pt x="30" y="93"/>
                    <a:pt x="30" y="93"/>
                    <a:pt x="30" y="93"/>
                  </a:cubicBezTo>
                  <a:cubicBezTo>
                    <a:pt x="29" y="94"/>
                    <a:pt x="29" y="94"/>
                    <a:pt x="29" y="94"/>
                  </a:cubicBezTo>
                  <a:cubicBezTo>
                    <a:pt x="25" y="95"/>
                    <a:pt x="21" y="97"/>
                    <a:pt x="17" y="98"/>
                  </a:cubicBezTo>
                  <a:close/>
                  <a:moveTo>
                    <a:pt x="48" y="121"/>
                  </a:moveTo>
                  <a:cubicBezTo>
                    <a:pt x="46" y="121"/>
                    <a:pt x="43" y="120"/>
                    <a:pt x="41" y="119"/>
                  </a:cubicBezTo>
                  <a:cubicBezTo>
                    <a:pt x="34" y="116"/>
                    <a:pt x="27" y="112"/>
                    <a:pt x="22" y="106"/>
                  </a:cubicBezTo>
                  <a:cubicBezTo>
                    <a:pt x="21" y="105"/>
                    <a:pt x="21" y="105"/>
                    <a:pt x="20" y="104"/>
                  </a:cubicBezTo>
                  <a:cubicBezTo>
                    <a:pt x="19" y="103"/>
                    <a:pt x="19" y="103"/>
                    <a:pt x="19" y="103"/>
                  </a:cubicBezTo>
                  <a:cubicBezTo>
                    <a:pt x="21" y="102"/>
                    <a:pt x="21" y="102"/>
                    <a:pt x="21" y="102"/>
                  </a:cubicBezTo>
                  <a:cubicBezTo>
                    <a:pt x="24" y="100"/>
                    <a:pt x="27" y="99"/>
                    <a:pt x="31" y="98"/>
                  </a:cubicBezTo>
                  <a:cubicBezTo>
                    <a:pt x="32" y="97"/>
                    <a:pt x="32" y="97"/>
                    <a:pt x="32" y="97"/>
                  </a:cubicBezTo>
                  <a:cubicBezTo>
                    <a:pt x="33" y="98"/>
                    <a:pt x="33" y="98"/>
                    <a:pt x="33" y="98"/>
                  </a:cubicBezTo>
                  <a:cubicBezTo>
                    <a:pt x="37" y="106"/>
                    <a:pt x="43" y="113"/>
                    <a:pt x="49" y="119"/>
                  </a:cubicBezTo>
                  <a:cubicBezTo>
                    <a:pt x="54" y="123"/>
                    <a:pt x="54" y="123"/>
                    <a:pt x="54" y="123"/>
                  </a:cubicBezTo>
                  <a:lnTo>
                    <a:pt x="48" y="121"/>
                  </a:lnTo>
                  <a:close/>
                  <a:moveTo>
                    <a:pt x="62" y="122"/>
                  </a:moveTo>
                  <a:cubicBezTo>
                    <a:pt x="60" y="121"/>
                    <a:pt x="60" y="121"/>
                    <a:pt x="60" y="121"/>
                  </a:cubicBezTo>
                  <a:cubicBezTo>
                    <a:pt x="55" y="118"/>
                    <a:pt x="52" y="115"/>
                    <a:pt x="48" y="112"/>
                  </a:cubicBezTo>
                  <a:cubicBezTo>
                    <a:pt x="44" y="107"/>
                    <a:pt x="40" y="103"/>
                    <a:pt x="37" y="97"/>
                  </a:cubicBezTo>
                  <a:cubicBezTo>
                    <a:pt x="36" y="96"/>
                    <a:pt x="36" y="96"/>
                    <a:pt x="36" y="96"/>
                  </a:cubicBezTo>
                  <a:cubicBezTo>
                    <a:pt x="38" y="95"/>
                    <a:pt x="38" y="95"/>
                    <a:pt x="38" y="95"/>
                  </a:cubicBezTo>
                  <a:cubicBezTo>
                    <a:pt x="45" y="94"/>
                    <a:pt x="53" y="93"/>
                    <a:pt x="60" y="92"/>
                  </a:cubicBezTo>
                  <a:cubicBezTo>
                    <a:pt x="62" y="92"/>
                    <a:pt x="62" y="92"/>
                    <a:pt x="62" y="92"/>
                  </a:cubicBezTo>
                  <a:lnTo>
                    <a:pt x="62" y="122"/>
                  </a:lnTo>
                  <a:close/>
                  <a:moveTo>
                    <a:pt x="62" y="88"/>
                  </a:moveTo>
                  <a:cubicBezTo>
                    <a:pt x="60" y="88"/>
                    <a:pt x="60" y="88"/>
                    <a:pt x="60" y="88"/>
                  </a:cubicBezTo>
                  <a:cubicBezTo>
                    <a:pt x="52" y="88"/>
                    <a:pt x="44" y="89"/>
                    <a:pt x="36" y="91"/>
                  </a:cubicBezTo>
                  <a:cubicBezTo>
                    <a:pt x="34" y="92"/>
                    <a:pt x="34" y="92"/>
                    <a:pt x="34" y="92"/>
                  </a:cubicBezTo>
                  <a:cubicBezTo>
                    <a:pt x="34" y="90"/>
                    <a:pt x="34" y="90"/>
                    <a:pt x="34" y="90"/>
                  </a:cubicBezTo>
                  <a:cubicBezTo>
                    <a:pt x="31" y="83"/>
                    <a:pt x="29" y="76"/>
                    <a:pt x="29" y="68"/>
                  </a:cubicBezTo>
                  <a:cubicBezTo>
                    <a:pt x="29" y="66"/>
                    <a:pt x="29" y="66"/>
                    <a:pt x="29" y="66"/>
                  </a:cubicBezTo>
                  <a:cubicBezTo>
                    <a:pt x="62" y="66"/>
                    <a:pt x="62" y="66"/>
                    <a:pt x="62" y="66"/>
                  </a:cubicBezTo>
                  <a:lnTo>
                    <a:pt x="62" y="88"/>
                  </a:lnTo>
                  <a:close/>
                  <a:moveTo>
                    <a:pt x="62" y="62"/>
                  </a:moveTo>
                  <a:cubicBezTo>
                    <a:pt x="29" y="62"/>
                    <a:pt x="29" y="62"/>
                    <a:pt x="29" y="62"/>
                  </a:cubicBezTo>
                  <a:cubicBezTo>
                    <a:pt x="29" y="60"/>
                    <a:pt x="29" y="60"/>
                    <a:pt x="29" y="60"/>
                  </a:cubicBezTo>
                  <a:cubicBezTo>
                    <a:pt x="29" y="52"/>
                    <a:pt x="31" y="45"/>
                    <a:pt x="34" y="38"/>
                  </a:cubicBezTo>
                  <a:cubicBezTo>
                    <a:pt x="34" y="37"/>
                    <a:pt x="34" y="37"/>
                    <a:pt x="34" y="37"/>
                  </a:cubicBezTo>
                  <a:cubicBezTo>
                    <a:pt x="36" y="37"/>
                    <a:pt x="36" y="37"/>
                    <a:pt x="36" y="37"/>
                  </a:cubicBezTo>
                  <a:cubicBezTo>
                    <a:pt x="44" y="39"/>
                    <a:pt x="52" y="40"/>
                    <a:pt x="60" y="40"/>
                  </a:cubicBezTo>
                  <a:cubicBezTo>
                    <a:pt x="62" y="40"/>
                    <a:pt x="62" y="40"/>
                    <a:pt x="62" y="40"/>
                  </a:cubicBezTo>
                  <a:lnTo>
                    <a:pt x="62" y="62"/>
                  </a:lnTo>
                  <a:close/>
                  <a:moveTo>
                    <a:pt x="62" y="36"/>
                  </a:moveTo>
                  <a:cubicBezTo>
                    <a:pt x="60" y="36"/>
                    <a:pt x="60" y="36"/>
                    <a:pt x="60" y="36"/>
                  </a:cubicBezTo>
                  <a:cubicBezTo>
                    <a:pt x="53" y="35"/>
                    <a:pt x="45" y="34"/>
                    <a:pt x="38" y="33"/>
                  </a:cubicBezTo>
                  <a:cubicBezTo>
                    <a:pt x="36" y="32"/>
                    <a:pt x="36" y="32"/>
                    <a:pt x="36" y="32"/>
                  </a:cubicBezTo>
                  <a:cubicBezTo>
                    <a:pt x="37" y="31"/>
                    <a:pt x="37" y="31"/>
                    <a:pt x="37" y="31"/>
                  </a:cubicBezTo>
                  <a:cubicBezTo>
                    <a:pt x="40" y="25"/>
                    <a:pt x="44" y="21"/>
                    <a:pt x="48" y="17"/>
                  </a:cubicBezTo>
                  <a:cubicBezTo>
                    <a:pt x="52" y="13"/>
                    <a:pt x="55" y="10"/>
                    <a:pt x="60" y="7"/>
                  </a:cubicBezTo>
                  <a:cubicBezTo>
                    <a:pt x="62" y="6"/>
                    <a:pt x="62" y="6"/>
                    <a:pt x="62" y="6"/>
                  </a:cubicBezTo>
                  <a:lnTo>
                    <a:pt x="62" y="36"/>
                  </a:lnTo>
                  <a:close/>
                  <a:moveTo>
                    <a:pt x="111" y="30"/>
                  </a:moveTo>
                  <a:cubicBezTo>
                    <a:pt x="112" y="29"/>
                    <a:pt x="112" y="29"/>
                    <a:pt x="112" y="29"/>
                  </a:cubicBezTo>
                  <a:cubicBezTo>
                    <a:pt x="113" y="30"/>
                    <a:pt x="113" y="30"/>
                    <a:pt x="113" y="30"/>
                  </a:cubicBezTo>
                  <a:cubicBezTo>
                    <a:pt x="115" y="33"/>
                    <a:pt x="117" y="37"/>
                    <a:pt x="119" y="41"/>
                  </a:cubicBezTo>
                  <a:cubicBezTo>
                    <a:pt x="121" y="47"/>
                    <a:pt x="123" y="54"/>
                    <a:pt x="123" y="60"/>
                  </a:cubicBezTo>
                  <a:cubicBezTo>
                    <a:pt x="123" y="62"/>
                    <a:pt x="123" y="62"/>
                    <a:pt x="123" y="62"/>
                  </a:cubicBezTo>
                  <a:cubicBezTo>
                    <a:pt x="104" y="62"/>
                    <a:pt x="104" y="62"/>
                    <a:pt x="104" y="62"/>
                  </a:cubicBezTo>
                  <a:cubicBezTo>
                    <a:pt x="104" y="60"/>
                    <a:pt x="104" y="60"/>
                    <a:pt x="104" y="60"/>
                  </a:cubicBezTo>
                  <a:cubicBezTo>
                    <a:pt x="104" y="52"/>
                    <a:pt x="102" y="44"/>
                    <a:pt x="98" y="36"/>
                  </a:cubicBezTo>
                  <a:cubicBezTo>
                    <a:pt x="98" y="35"/>
                    <a:pt x="98" y="35"/>
                    <a:pt x="98" y="35"/>
                  </a:cubicBezTo>
                  <a:cubicBezTo>
                    <a:pt x="99" y="34"/>
                    <a:pt x="99" y="34"/>
                    <a:pt x="99" y="34"/>
                  </a:cubicBezTo>
                  <a:cubicBezTo>
                    <a:pt x="103" y="33"/>
                    <a:pt x="107" y="31"/>
                    <a:pt x="111" y="30"/>
                  </a:cubicBezTo>
                  <a:close/>
                  <a:moveTo>
                    <a:pt x="80" y="7"/>
                  </a:moveTo>
                  <a:cubicBezTo>
                    <a:pt x="82" y="7"/>
                    <a:pt x="85" y="8"/>
                    <a:pt x="87" y="9"/>
                  </a:cubicBezTo>
                  <a:cubicBezTo>
                    <a:pt x="94" y="12"/>
                    <a:pt x="101" y="17"/>
                    <a:pt x="106" y="22"/>
                  </a:cubicBezTo>
                  <a:cubicBezTo>
                    <a:pt x="107" y="23"/>
                    <a:pt x="107" y="23"/>
                    <a:pt x="108" y="24"/>
                  </a:cubicBezTo>
                  <a:cubicBezTo>
                    <a:pt x="109" y="25"/>
                    <a:pt x="109" y="25"/>
                    <a:pt x="109" y="25"/>
                  </a:cubicBezTo>
                  <a:cubicBezTo>
                    <a:pt x="107" y="26"/>
                    <a:pt x="107" y="26"/>
                    <a:pt x="107" y="26"/>
                  </a:cubicBezTo>
                  <a:cubicBezTo>
                    <a:pt x="104" y="28"/>
                    <a:pt x="101" y="29"/>
                    <a:pt x="97" y="30"/>
                  </a:cubicBezTo>
                  <a:cubicBezTo>
                    <a:pt x="96" y="31"/>
                    <a:pt x="96" y="31"/>
                    <a:pt x="96" y="31"/>
                  </a:cubicBezTo>
                  <a:cubicBezTo>
                    <a:pt x="95" y="30"/>
                    <a:pt x="95" y="30"/>
                    <a:pt x="95" y="30"/>
                  </a:cubicBezTo>
                  <a:cubicBezTo>
                    <a:pt x="91" y="22"/>
                    <a:pt x="85" y="15"/>
                    <a:pt x="79" y="9"/>
                  </a:cubicBezTo>
                  <a:cubicBezTo>
                    <a:pt x="74" y="5"/>
                    <a:pt x="74" y="5"/>
                    <a:pt x="74" y="5"/>
                  </a:cubicBezTo>
                  <a:lnTo>
                    <a:pt x="80" y="7"/>
                  </a:lnTo>
                  <a:close/>
                  <a:moveTo>
                    <a:pt x="66" y="6"/>
                  </a:moveTo>
                  <a:cubicBezTo>
                    <a:pt x="68" y="7"/>
                    <a:pt x="68" y="7"/>
                    <a:pt x="68" y="7"/>
                  </a:cubicBezTo>
                  <a:cubicBezTo>
                    <a:pt x="73" y="10"/>
                    <a:pt x="76" y="13"/>
                    <a:pt x="80" y="16"/>
                  </a:cubicBezTo>
                  <a:cubicBezTo>
                    <a:pt x="84" y="21"/>
                    <a:pt x="88" y="25"/>
                    <a:pt x="91" y="31"/>
                  </a:cubicBezTo>
                  <a:cubicBezTo>
                    <a:pt x="91" y="32"/>
                    <a:pt x="91" y="32"/>
                    <a:pt x="91" y="32"/>
                  </a:cubicBezTo>
                  <a:cubicBezTo>
                    <a:pt x="90" y="33"/>
                    <a:pt x="90" y="33"/>
                    <a:pt x="90" y="33"/>
                  </a:cubicBezTo>
                  <a:cubicBezTo>
                    <a:pt x="83" y="34"/>
                    <a:pt x="75" y="35"/>
                    <a:pt x="68" y="36"/>
                  </a:cubicBezTo>
                  <a:cubicBezTo>
                    <a:pt x="66" y="36"/>
                    <a:pt x="66" y="36"/>
                    <a:pt x="66" y="36"/>
                  </a:cubicBezTo>
                  <a:lnTo>
                    <a:pt x="66" y="6"/>
                  </a:lnTo>
                  <a:close/>
                  <a:moveTo>
                    <a:pt x="66" y="40"/>
                  </a:moveTo>
                  <a:cubicBezTo>
                    <a:pt x="68" y="40"/>
                    <a:pt x="68" y="40"/>
                    <a:pt x="68" y="40"/>
                  </a:cubicBezTo>
                  <a:cubicBezTo>
                    <a:pt x="76" y="40"/>
                    <a:pt x="84" y="39"/>
                    <a:pt x="92" y="37"/>
                  </a:cubicBezTo>
                  <a:cubicBezTo>
                    <a:pt x="94" y="36"/>
                    <a:pt x="94" y="36"/>
                    <a:pt x="94" y="36"/>
                  </a:cubicBezTo>
                  <a:cubicBezTo>
                    <a:pt x="94" y="38"/>
                    <a:pt x="94" y="38"/>
                    <a:pt x="94" y="38"/>
                  </a:cubicBezTo>
                  <a:cubicBezTo>
                    <a:pt x="97" y="45"/>
                    <a:pt x="99" y="52"/>
                    <a:pt x="99" y="60"/>
                  </a:cubicBezTo>
                  <a:cubicBezTo>
                    <a:pt x="99" y="62"/>
                    <a:pt x="99" y="62"/>
                    <a:pt x="99" y="62"/>
                  </a:cubicBezTo>
                  <a:cubicBezTo>
                    <a:pt x="66" y="62"/>
                    <a:pt x="66" y="62"/>
                    <a:pt x="66" y="62"/>
                  </a:cubicBezTo>
                  <a:lnTo>
                    <a:pt x="66" y="40"/>
                  </a:lnTo>
                  <a:close/>
                  <a:moveTo>
                    <a:pt x="66" y="66"/>
                  </a:moveTo>
                  <a:cubicBezTo>
                    <a:pt x="99" y="66"/>
                    <a:pt x="99" y="66"/>
                    <a:pt x="99" y="66"/>
                  </a:cubicBezTo>
                  <a:cubicBezTo>
                    <a:pt x="99" y="68"/>
                    <a:pt x="99" y="68"/>
                    <a:pt x="99" y="68"/>
                  </a:cubicBezTo>
                  <a:cubicBezTo>
                    <a:pt x="99" y="76"/>
                    <a:pt x="97" y="83"/>
                    <a:pt x="94" y="90"/>
                  </a:cubicBezTo>
                  <a:cubicBezTo>
                    <a:pt x="94" y="91"/>
                    <a:pt x="94" y="91"/>
                    <a:pt x="94" y="91"/>
                  </a:cubicBezTo>
                  <a:cubicBezTo>
                    <a:pt x="92" y="91"/>
                    <a:pt x="92" y="91"/>
                    <a:pt x="92" y="91"/>
                  </a:cubicBezTo>
                  <a:cubicBezTo>
                    <a:pt x="84" y="89"/>
                    <a:pt x="76" y="88"/>
                    <a:pt x="68" y="88"/>
                  </a:cubicBezTo>
                  <a:cubicBezTo>
                    <a:pt x="66" y="88"/>
                    <a:pt x="66" y="88"/>
                    <a:pt x="66" y="88"/>
                  </a:cubicBezTo>
                  <a:lnTo>
                    <a:pt x="66" y="66"/>
                  </a:lnTo>
                  <a:close/>
                  <a:moveTo>
                    <a:pt x="66" y="122"/>
                  </a:moveTo>
                  <a:cubicBezTo>
                    <a:pt x="66" y="92"/>
                    <a:pt x="66" y="92"/>
                    <a:pt x="66" y="92"/>
                  </a:cubicBezTo>
                  <a:cubicBezTo>
                    <a:pt x="68" y="92"/>
                    <a:pt x="68" y="92"/>
                    <a:pt x="68" y="92"/>
                  </a:cubicBezTo>
                  <a:cubicBezTo>
                    <a:pt x="75" y="93"/>
                    <a:pt x="83" y="94"/>
                    <a:pt x="90" y="95"/>
                  </a:cubicBezTo>
                  <a:cubicBezTo>
                    <a:pt x="91" y="96"/>
                    <a:pt x="91" y="96"/>
                    <a:pt x="91" y="96"/>
                  </a:cubicBezTo>
                  <a:cubicBezTo>
                    <a:pt x="91" y="97"/>
                    <a:pt x="91" y="97"/>
                    <a:pt x="91" y="97"/>
                  </a:cubicBezTo>
                  <a:cubicBezTo>
                    <a:pt x="88" y="103"/>
                    <a:pt x="84" y="107"/>
                    <a:pt x="80" y="112"/>
                  </a:cubicBezTo>
                  <a:cubicBezTo>
                    <a:pt x="76" y="115"/>
                    <a:pt x="73" y="118"/>
                    <a:pt x="68" y="121"/>
                  </a:cubicBezTo>
                  <a:lnTo>
                    <a:pt x="66" y="122"/>
                  </a:lnTo>
                  <a:close/>
                  <a:moveTo>
                    <a:pt x="108" y="104"/>
                  </a:moveTo>
                  <a:cubicBezTo>
                    <a:pt x="107" y="105"/>
                    <a:pt x="107" y="105"/>
                    <a:pt x="106" y="106"/>
                  </a:cubicBezTo>
                  <a:cubicBezTo>
                    <a:pt x="101" y="112"/>
                    <a:pt x="94" y="116"/>
                    <a:pt x="87" y="119"/>
                  </a:cubicBezTo>
                  <a:cubicBezTo>
                    <a:pt x="85" y="120"/>
                    <a:pt x="82" y="121"/>
                    <a:pt x="80" y="121"/>
                  </a:cubicBezTo>
                  <a:cubicBezTo>
                    <a:pt x="74" y="123"/>
                    <a:pt x="74" y="123"/>
                    <a:pt x="74" y="123"/>
                  </a:cubicBezTo>
                  <a:cubicBezTo>
                    <a:pt x="79" y="119"/>
                    <a:pt x="79" y="119"/>
                    <a:pt x="79" y="119"/>
                  </a:cubicBezTo>
                  <a:cubicBezTo>
                    <a:pt x="85" y="113"/>
                    <a:pt x="91" y="106"/>
                    <a:pt x="95" y="98"/>
                  </a:cubicBezTo>
                  <a:cubicBezTo>
                    <a:pt x="96" y="97"/>
                    <a:pt x="96" y="97"/>
                    <a:pt x="96" y="97"/>
                  </a:cubicBezTo>
                  <a:cubicBezTo>
                    <a:pt x="97" y="98"/>
                    <a:pt x="97" y="98"/>
                    <a:pt x="97" y="98"/>
                  </a:cubicBezTo>
                  <a:cubicBezTo>
                    <a:pt x="101" y="99"/>
                    <a:pt x="104" y="100"/>
                    <a:pt x="107" y="102"/>
                  </a:cubicBezTo>
                  <a:cubicBezTo>
                    <a:pt x="109" y="103"/>
                    <a:pt x="109" y="103"/>
                    <a:pt x="109" y="103"/>
                  </a:cubicBezTo>
                  <a:lnTo>
                    <a:pt x="108" y="104"/>
                  </a:lnTo>
                  <a:close/>
                  <a:moveTo>
                    <a:pt x="123" y="68"/>
                  </a:moveTo>
                  <a:cubicBezTo>
                    <a:pt x="123" y="74"/>
                    <a:pt x="121" y="81"/>
                    <a:pt x="119" y="87"/>
                  </a:cubicBezTo>
                  <a:cubicBezTo>
                    <a:pt x="117" y="91"/>
                    <a:pt x="115" y="95"/>
                    <a:pt x="113" y="98"/>
                  </a:cubicBezTo>
                  <a:cubicBezTo>
                    <a:pt x="112" y="99"/>
                    <a:pt x="112" y="99"/>
                    <a:pt x="112" y="99"/>
                  </a:cubicBezTo>
                  <a:cubicBezTo>
                    <a:pt x="111" y="98"/>
                    <a:pt x="111" y="98"/>
                    <a:pt x="111" y="98"/>
                  </a:cubicBezTo>
                  <a:cubicBezTo>
                    <a:pt x="107" y="97"/>
                    <a:pt x="103" y="95"/>
                    <a:pt x="99" y="94"/>
                  </a:cubicBezTo>
                  <a:cubicBezTo>
                    <a:pt x="98" y="93"/>
                    <a:pt x="98" y="93"/>
                    <a:pt x="98" y="93"/>
                  </a:cubicBezTo>
                  <a:cubicBezTo>
                    <a:pt x="98" y="92"/>
                    <a:pt x="98" y="92"/>
                    <a:pt x="98" y="92"/>
                  </a:cubicBezTo>
                  <a:cubicBezTo>
                    <a:pt x="102" y="84"/>
                    <a:pt x="104" y="76"/>
                    <a:pt x="104" y="68"/>
                  </a:cubicBezTo>
                  <a:cubicBezTo>
                    <a:pt x="104" y="66"/>
                    <a:pt x="104" y="66"/>
                    <a:pt x="104" y="66"/>
                  </a:cubicBezTo>
                  <a:cubicBezTo>
                    <a:pt x="123" y="66"/>
                    <a:pt x="123" y="66"/>
                    <a:pt x="123" y="66"/>
                  </a:cubicBezTo>
                  <a:lnTo>
                    <a:pt x="123" y="6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24" name="组合 29">
            <a:extLst>
              <a:ext uri="{FF2B5EF4-FFF2-40B4-BE49-F238E27FC236}">
                <a16:creationId xmlns:a16="http://schemas.microsoft.com/office/drawing/2014/main" xmlns="" id="{941D8ACB-564E-41C6-B1BA-B79B2E61CA2E}"/>
              </a:ext>
            </a:extLst>
          </p:cNvPr>
          <p:cNvGrpSpPr/>
          <p:nvPr/>
        </p:nvGrpSpPr>
        <p:grpSpPr>
          <a:xfrm>
            <a:off x="3459925" y="3255467"/>
            <a:ext cx="504000" cy="504000"/>
            <a:chOff x="4613213" y="4247997"/>
            <a:chExt cx="504000" cy="504000"/>
          </a:xfrm>
          <a:solidFill>
            <a:srgbClr val="FFC000"/>
          </a:solidFill>
        </p:grpSpPr>
        <p:sp>
          <p:nvSpPr>
            <p:cNvPr id="31" name="椭圆 30">
              <a:extLst>
                <a:ext uri="{FF2B5EF4-FFF2-40B4-BE49-F238E27FC236}">
                  <a16:creationId xmlns:a16="http://schemas.microsoft.com/office/drawing/2014/main" xmlns="" id="{BAD71CA6-AC32-4C9F-97D3-E7F793107C2E}"/>
                </a:ext>
              </a:extLst>
            </p:cNvPr>
            <p:cNvSpPr/>
            <p:nvPr/>
          </p:nvSpPr>
          <p:spPr>
            <a:xfrm>
              <a:off x="4613213" y="4247997"/>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70">
              <a:extLst>
                <a:ext uri="{FF2B5EF4-FFF2-40B4-BE49-F238E27FC236}">
                  <a16:creationId xmlns:a16="http://schemas.microsoft.com/office/drawing/2014/main" xmlns="" id="{9287C74F-40F7-4938-B894-4A68A2D27DE0}"/>
                </a:ext>
              </a:extLst>
            </p:cNvPr>
            <p:cNvSpPr>
              <a:spLocks noChangeAspect="1" noEditPoints="1"/>
            </p:cNvSpPr>
            <p:nvPr/>
          </p:nvSpPr>
          <p:spPr bwMode="auto">
            <a:xfrm>
              <a:off x="4703213" y="4337463"/>
              <a:ext cx="324000" cy="325068"/>
            </a:xfrm>
            <a:custGeom>
              <a:avLst/>
              <a:gdLst>
                <a:gd name="T0" fmla="*/ 111 w 128"/>
                <a:gd name="T1" fmla="*/ 62 h 128"/>
                <a:gd name="T2" fmla="*/ 68 w 128"/>
                <a:gd name="T3" fmla="*/ 17 h 128"/>
                <a:gd name="T4" fmla="*/ 66 w 128"/>
                <a:gd name="T5" fmla="*/ 2 h 128"/>
                <a:gd name="T6" fmla="*/ 62 w 128"/>
                <a:gd name="T7" fmla="*/ 2 h 128"/>
                <a:gd name="T8" fmla="*/ 60 w 128"/>
                <a:gd name="T9" fmla="*/ 17 h 128"/>
                <a:gd name="T10" fmla="*/ 17 w 128"/>
                <a:gd name="T11" fmla="*/ 62 h 128"/>
                <a:gd name="T12" fmla="*/ 0 w 128"/>
                <a:gd name="T13" fmla="*/ 64 h 128"/>
                <a:gd name="T14" fmla="*/ 17 w 128"/>
                <a:gd name="T15" fmla="*/ 66 h 128"/>
                <a:gd name="T16" fmla="*/ 60 w 128"/>
                <a:gd name="T17" fmla="*/ 111 h 128"/>
                <a:gd name="T18" fmla="*/ 62 w 128"/>
                <a:gd name="T19" fmla="*/ 126 h 128"/>
                <a:gd name="T20" fmla="*/ 66 w 128"/>
                <a:gd name="T21" fmla="*/ 126 h 128"/>
                <a:gd name="T22" fmla="*/ 68 w 128"/>
                <a:gd name="T23" fmla="*/ 111 h 128"/>
                <a:gd name="T24" fmla="*/ 111 w 128"/>
                <a:gd name="T25" fmla="*/ 66 h 128"/>
                <a:gd name="T26" fmla="*/ 128 w 128"/>
                <a:gd name="T27" fmla="*/ 64 h 128"/>
                <a:gd name="T28" fmla="*/ 62 w 128"/>
                <a:gd name="T29" fmla="*/ 106 h 128"/>
                <a:gd name="T30" fmla="*/ 48 w 128"/>
                <a:gd name="T31" fmla="*/ 103 h 128"/>
                <a:gd name="T32" fmla="*/ 25 w 128"/>
                <a:gd name="T33" fmla="*/ 80 h 128"/>
                <a:gd name="T34" fmla="*/ 22 w 128"/>
                <a:gd name="T35" fmla="*/ 66 h 128"/>
                <a:gd name="T36" fmla="*/ 62 w 128"/>
                <a:gd name="T37" fmla="*/ 106 h 128"/>
                <a:gd name="T38" fmla="*/ 22 w 128"/>
                <a:gd name="T39" fmla="*/ 62 h 128"/>
                <a:gd name="T40" fmla="*/ 25 w 128"/>
                <a:gd name="T41" fmla="*/ 48 h 128"/>
                <a:gd name="T42" fmla="*/ 48 w 128"/>
                <a:gd name="T43" fmla="*/ 25 h 128"/>
                <a:gd name="T44" fmla="*/ 62 w 128"/>
                <a:gd name="T45" fmla="*/ 22 h 128"/>
                <a:gd name="T46" fmla="*/ 106 w 128"/>
                <a:gd name="T47" fmla="*/ 68 h 128"/>
                <a:gd name="T48" fmla="*/ 94 w 128"/>
                <a:gd name="T49" fmla="*/ 94 h 128"/>
                <a:gd name="T50" fmla="*/ 68 w 128"/>
                <a:gd name="T51" fmla="*/ 106 h 128"/>
                <a:gd name="T52" fmla="*/ 66 w 128"/>
                <a:gd name="T53" fmla="*/ 66 h 128"/>
                <a:gd name="T54" fmla="*/ 106 w 128"/>
                <a:gd name="T55" fmla="*/ 68 h 128"/>
                <a:gd name="T56" fmla="*/ 66 w 128"/>
                <a:gd name="T57" fmla="*/ 22 h 128"/>
                <a:gd name="T58" fmla="*/ 80 w 128"/>
                <a:gd name="T59" fmla="*/ 25 h 128"/>
                <a:gd name="T60" fmla="*/ 103 w 128"/>
                <a:gd name="T61" fmla="*/ 48 h 128"/>
                <a:gd name="T62" fmla="*/ 106 w 128"/>
                <a:gd name="T63"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6" y="62"/>
                  </a:moveTo>
                  <a:cubicBezTo>
                    <a:pt x="111" y="62"/>
                    <a:pt x="111" y="62"/>
                    <a:pt x="111" y="62"/>
                  </a:cubicBezTo>
                  <a:cubicBezTo>
                    <a:pt x="111" y="60"/>
                    <a:pt x="111" y="60"/>
                    <a:pt x="111" y="60"/>
                  </a:cubicBezTo>
                  <a:cubicBezTo>
                    <a:pt x="109" y="38"/>
                    <a:pt x="90" y="19"/>
                    <a:pt x="68" y="17"/>
                  </a:cubicBezTo>
                  <a:cubicBezTo>
                    <a:pt x="66" y="17"/>
                    <a:pt x="66" y="17"/>
                    <a:pt x="66" y="17"/>
                  </a:cubicBezTo>
                  <a:cubicBezTo>
                    <a:pt x="66" y="2"/>
                    <a:pt x="66" y="2"/>
                    <a:pt x="66" y="2"/>
                  </a:cubicBezTo>
                  <a:cubicBezTo>
                    <a:pt x="66" y="1"/>
                    <a:pt x="65" y="0"/>
                    <a:pt x="64" y="0"/>
                  </a:cubicBezTo>
                  <a:cubicBezTo>
                    <a:pt x="63" y="0"/>
                    <a:pt x="62" y="1"/>
                    <a:pt x="62" y="2"/>
                  </a:cubicBezTo>
                  <a:cubicBezTo>
                    <a:pt x="62" y="17"/>
                    <a:pt x="62" y="17"/>
                    <a:pt x="62" y="17"/>
                  </a:cubicBezTo>
                  <a:cubicBezTo>
                    <a:pt x="60" y="17"/>
                    <a:pt x="60" y="17"/>
                    <a:pt x="60" y="17"/>
                  </a:cubicBezTo>
                  <a:cubicBezTo>
                    <a:pt x="38" y="19"/>
                    <a:pt x="19" y="38"/>
                    <a:pt x="17" y="60"/>
                  </a:cubicBezTo>
                  <a:cubicBezTo>
                    <a:pt x="17" y="62"/>
                    <a:pt x="17" y="62"/>
                    <a:pt x="17" y="62"/>
                  </a:cubicBezTo>
                  <a:cubicBezTo>
                    <a:pt x="2" y="62"/>
                    <a:pt x="2" y="62"/>
                    <a:pt x="2" y="62"/>
                  </a:cubicBezTo>
                  <a:cubicBezTo>
                    <a:pt x="1" y="62"/>
                    <a:pt x="0" y="63"/>
                    <a:pt x="0" y="64"/>
                  </a:cubicBezTo>
                  <a:cubicBezTo>
                    <a:pt x="0" y="65"/>
                    <a:pt x="1" y="66"/>
                    <a:pt x="2" y="66"/>
                  </a:cubicBezTo>
                  <a:cubicBezTo>
                    <a:pt x="17" y="66"/>
                    <a:pt x="17" y="66"/>
                    <a:pt x="17" y="66"/>
                  </a:cubicBezTo>
                  <a:cubicBezTo>
                    <a:pt x="17" y="68"/>
                    <a:pt x="17" y="68"/>
                    <a:pt x="17" y="68"/>
                  </a:cubicBezTo>
                  <a:cubicBezTo>
                    <a:pt x="19" y="90"/>
                    <a:pt x="38" y="109"/>
                    <a:pt x="60" y="111"/>
                  </a:cubicBezTo>
                  <a:cubicBezTo>
                    <a:pt x="62" y="111"/>
                    <a:pt x="62" y="111"/>
                    <a:pt x="62" y="111"/>
                  </a:cubicBezTo>
                  <a:cubicBezTo>
                    <a:pt x="62" y="126"/>
                    <a:pt x="62" y="126"/>
                    <a:pt x="62" y="126"/>
                  </a:cubicBezTo>
                  <a:cubicBezTo>
                    <a:pt x="62" y="127"/>
                    <a:pt x="63" y="128"/>
                    <a:pt x="64" y="128"/>
                  </a:cubicBezTo>
                  <a:cubicBezTo>
                    <a:pt x="65" y="128"/>
                    <a:pt x="66" y="127"/>
                    <a:pt x="66" y="126"/>
                  </a:cubicBezTo>
                  <a:cubicBezTo>
                    <a:pt x="66" y="111"/>
                    <a:pt x="66" y="111"/>
                    <a:pt x="66" y="111"/>
                  </a:cubicBezTo>
                  <a:cubicBezTo>
                    <a:pt x="68" y="111"/>
                    <a:pt x="68" y="111"/>
                    <a:pt x="68" y="111"/>
                  </a:cubicBezTo>
                  <a:cubicBezTo>
                    <a:pt x="90" y="109"/>
                    <a:pt x="109" y="90"/>
                    <a:pt x="111" y="68"/>
                  </a:cubicBezTo>
                  <a:cubicBezTo>
                    <a:pt x="111" y="66"/>
                    <a:pt x="111" y="66"/>
                    <a:pt x="111" y="66"/>
                  </a:cubicBezTo>
                  <a:cubicBezTo>
                    <a:pt x="126" y="66"/>
                    <a:pt x="126" y="66"/>
                    <a:pt x="126" y="66"/>
                  </a:cubicBezTo>
                  <a:cubicBezTo>
                    <a:pt x="127" y="66"/>
                    <a:pt x="128" y="65"/>
                    <a:pt x="128" y="64"/>
                  </a:cubicBezTo>
                  <a:cubicBezTo>
                    <a:pt x="128" y="63"/>
                    <a:pt x="127" y="62"/>
                    <a:pt x="126" y="62"/>
                  </a:cubicBezTo>
                  <a:close/>
                  <a:moveTo>
                    <a:pt x="62" y="106"/>
                  </a:moveTo>
                  <a:cubicBezTo>
                    <a:pt x="60" y="106"/>
                    <a:pt x="60" y="106"/>
                    <a:pt x="60" y="106"/>
                  </a:cubicBezTo>
                  <a:cubicBezTo>
                    <a:pt x="56" y="106"/>
                    <a:pt x="52" y="105"/>
                    <a:pt x="48" y="103"/>
                  </a:cubicBezTo>
                  <a:cubicBezTo>
                    <a:pt x="43" y="101"/>
                    <a:pt x="38" y="98"/>
                    <a:pt x="34" y="94"/>
                  </a:cubicBezTo>
                  <a:cubicBezTo>
                    <a:pt x="30" y="90"/>
                    <a:pt x="27" y="85"/>
                    <a:pt x="25" y="80"/>
                  </a:cubicBezTo>
                  <a:cubicBezTo>
                    <a:pt x="23" y="76"/>
                    <a:pt x="22" y="72"/>
                    <a:pt x="22" y="68"/>
                  </a:cubicBezTo>
                  <a:cubicBezTo>
                    <a:pt x="22" y="66"/>
                    <a:pt x="22" y="66"/>
                    <a:pt x="22" y="66"/>
                  </a:cubicBezTo>
                  <a:cubicBezTo>
                    <a:pt x="62" y="66"/>
                    <a:pt x="62" y="66"/>
                    <a:pt x="62" y="66"/>
                  </a:cubicBezTo>
                  <a:lnTo>
                    <a:pt x="62" y="106"/>
                  </a:lnTo>
                  <a:close/>
                  <a:moveTo>
                    <a:pt x="62" y="62"/>
                  </a:moveTo>
                  <a:cubicBezTo>
                    <a:pt x="22" y="62"/>
                    <a:pt x="22" y="62"/>
                    <a:pt x="22" y="62"/>
                  </a:cubicBezTo>
                  <a:cubicBezTo>
                    <a:pt x="22" y="60"/>
                    <a:pt x="22" y="60"/>
                    <a:pt x="22" y="60"/>
                  </a:cubicBezTo>
                  <a:cubicBezTo>
                    <a:pt x="22" y="56"/>
                    <a:pt x="23" y="52"/>
                    <a:pt x="25" y="48"/>
                  </a:cubicBezTo>
                  <a:cubicBezTo>
                    <a:pt x="27" y="43"/>
                    <a:pt x="30" y="38"/>
                    <a:pt x="34" y="34"/>
                  </a:cubicBezTo>
                  <a:cubicBezTo>
                    <a:pt x="38" y="30"/>
                    <a:pt x="43" y="27"/>
                    <a:pt x="48" y="25"/>
                  </a:cubicBezTo>
                  <a:cubicBezTo>
                    <a:pt x="52" y="23"/>
                    <a:pt x="56" y="22"/>
                    <a:pt x="60" y="22"/>
                  </a:cubicBezTo>
                  <a:cubicBezTo>
                    <a:pt x="62" y="22"/>
                    <a:pt x="62" y="22"/>
                    <a:pt x="62" y="22"/>
                  </a:cubicBezTo>
                  <a:lnTo>
                    <a:pt x="62" y="62"/>
                  </a:lnTo>
                  <a:close/>
                  <a:moveTo>
                    <a:pt x="106" y="68"/>
                  </a:moveTo>
                  <a:cubicBezTo>
                    <a:pt x="106" y="72"/>
                    <a:pt x="105" y="76"/>
                    <a:pt x="103" y="80"/>
                  </a:cubicBezTo>
                  <a:cubicBezTo>
                    <a:pt x="101" y="85"/>
                    <a:pt x="98" y="90"/>
                    <a:pt x="94" y="94"/>
                  </a:cubicBezTo>
                  <a:cubicBezTo>
                    <a:pt x="90" y="98"/>
                    <a:pt x="85" y="101"/>
                    <a:pt x="80" y="103"/>
                  </a:cubicBezTo>
                  <a:cubicBezTo>
                    <a:pt x="76" y="105"/>
                    <a:pt x="72" y="106"/>
                    <a:pt x="68" y="106"/>
                  </a:cubicBezTo>
                  <a:cubicBezTo>
                    <a:pt x="66" y="106"/>
                    <a:pt x="66" y="106"/>
                    <a:pt x="66" y="106"/>
                  </a:cubicBezTo>
                  <a:cubicBezTo>
                    <a:pt x="66" y="66"/>
                    <a:pt x="66" y="66"/>
                    <a:pt x="66" y="66"/>
                  </a:cubicBezTo>
                  <a:cubicBezTo>
                    <a:pt x="106" y="66"/>
                    <a:pt x="106" y="66"/>
                    <a:pt x="106" y="66"/>
                  </a:cubicBezTo>
                  <a:lnTo>
                    <a:pt x="106" y="68"/>
                  </a:lnTo>
                  <a:close/>
                  <a:moveTo>
                    <a:pt x="66" y="62"/>
                  </a:moveTo>
                  <a:cubicBezTo>
                    <a:pt x="66" y="22"/>
                    <a:pt x="66" y="22"/>
                    <a:pt x="66" y="22"/>
                  </a:cubicBezTo>
                  <a:cubicBezTo>
                    <a:pt x="68" y="22"/>
                    <a:pt x="68" y="22"/>
                    <a:pt x="68" y="22"/>
                  </a:cubicBezTo>
                  <a:cubicBezTo>
                    <a:pt x="72" y="22"/>
                    <a:pt x="76" y="23"/>
                    <a:pt x="80" y="25"/>
                  </a:cubicBezTo>
                  <a:cubicBezTo>
                    <a:pt x="85" y="27"/>
                    <a:pt x="90" y="30"/>
                    <a:pt x="94" y="34"/>
                  </a:cubicBezTo>
                  <a:cubicBezTo>
                    <a:pt x="98" y="38"/>
                    <a:pt x="101" y="43"/>
                    <a:pt x="103" y="48"/>
                  </a:cubicBezTo>
                  <a:cubicBezTo>
                    <a:pt x="105" y="52"/>
                    <a:pt x="106" y="56"/>
                    <a:pt x="106" y="60"/>
                  </a:cubicBezTo>
                  <a:cubicBezTo>
                    <a:pt x="106" y="62"/>
                    <a:pt x="106" y="62"/>
                    <a:pt x="106" y="62"/>
                  </a:cubicBezTo>
                  <a:lnTo>
                    <a:pt x="66" y="6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27" name="组合 32">
            <a:extLst>
              <a:ext uri="{FF2B5EF4-FFF2-40B4-BE49-F238E27FC236}">
                <a16:creationId xmlns:a16="http://schemas.microsoft.com/office/drawing/2014/main" xmlns="" id="{1B5CB367-336A-4E31-B305-F1FAEBEE1D70}"/>
              </a:ext>
            </a:extLst>
          </p:cNvPr>
          <p:cNvGrpSpPr/>
          <p:nvPr/>
        </p:nvGrpSpPr>
        <p:grpSpPr>
          <a:xfrm>
            <a:off x="5156642" y="1593065"/>
            <a:ext cx="504000" cy="504000"/>
            <a:chOff x="7982080" y="3120819"/>
            <a:chExt cx="504000" cy="504000"/>
          </a:xfrm>
          <a:solidFill>
            <a:srgbClr val="FFC000"/>
          </a:solidFill>
        </p:grpSpPr>
        <p:sp>
          <p:nvSpPr>
            <p:cNvPr id="34" name="椭圆 33">
              <a:extLst>
                <a:ext uri="{FF2B5EF4-FFF2-40B4-BE49-F238E27FC236}">
                  <a16:creationId xmlns:a16="http://schemas.microsoft.com/office/drawing/2014/main" xmlns="" id="{C4D7C0BE-8FC8-4F59-9297-883A72A376B4}"/>
                </a:ext>
              </a:extLst>
            </p:cNvPr>
            <p:cNvSpPr/>
            <p:nvPr/>
          </p:nvSpPr>
          <p:spPr>
            <a:xfrm>
              <a:off x="7982080" y="3120819"/>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73">
              <a:extLst>
                <a:ext uri="{FF2B5EF4-FFF2-40B4-BE49-F238E27FC236}">
                  <a16:creationId xmlns:a16="http://schemas.microsoft.com/office/drawing/2014/main" xmlns="" id="{9DBE3738-D62A-4EA8-97A5-61DF626CFC20}"/>
                </a:ext>
              </a:extLst>
            </p:cNvPr>
            <p:cNvSpPr>
              <a:spLocks noChangeAspect="1" noEditPoints="1"/>
            </p:cNvSpPr>
            <p:nvPr/>
          </p:nvSpPr>
          <p:spPr bwMode="auto">
            <a:xfrm>
              <a:off x="8072080" y="3190343"/>
              <a:ext cx="324000" cy="364952"/>
            </a:xfrm>
            <a:custGeom>
              <a:avLst/>
              <a:gdLst>
                <a:gd name="T0" fmla="*/ 114 w 114"/>
                <a:gd name="T1" fmla="*/ 95 h 128"/>
                <a:gd name="T2" fmla="*/ 114 w 114"/>
                <a:gd name="T3" fmla="*/ 34 h 128"/>
                <a:gd name="T4" fmla="*/ 112 w 114"/>
                <a:gd name="T5" fmla="*/ 32 h 128"/>
                <a:gd name="T6" fmla="*/ 58 w 114"/>
                <a:gd name="T7" fmla="*/ 1 h 128"/>
                <a:gd name="T8" fmla="*/ 57 w 114"/>
                <a:gd name="T9" fmla="*/ 0 h 128"/>
                <a:gd name="T10" fmla="*/ 56 w 114"/>
                <a:gd name="T11" fmla="*/ 1 h 128"/>
                <a:gd name="T12" fmla="*/ 1 w 114"/>
                <a:gd name="T13" fmla="*/ 32 h 128"/>
                <a:gd name="T14" fmla="*/ 0 w 114"/>
                <a:gd name="T15" fmla="*/ 34 h 128"/>
                <a:gd name="T16" fmla="*/ 0 w 114"/>
                <a:gd name="T17" fmla="*/ 94 h 128"/>
                <a:gd name="T18" fmla="*/ 0 w 114"/>
                <a:gd name="T19" fmla="*/ 95 h 128"/>
                <a:gd name="T20" fmla="*/ 1 w 114"/>
                <a:gd name="T21" fmla="*/ 97 h 128"/>
                <a:gd name="T22" fmla="*/ 56 w 114"/>
                <a:gd name="T23" fmla="*/ 128 h 128"/>
                <a:gd name="T24" fmla="*/ 58 w 114"/>
                <a:gd name="T25" fmla="*/ 128 h 128"/>
                <a:gd name="T26" fmla="*/ 112 w 114"/>
                <a:gd name="T27" fmla="*/ 97 h 128"/>
                <a:gd name="T28" fmla="*/ 114 w 114"/>
                <a:gd name="T29" fmla="*/ 95 h 128"/>
                <a:gd name="T30" fmla="*/ 55 w 114"/>
                <a:gd name="T31" fmla="*/ 122 h 128"/>
                <a:gd name="T32" fmla="*/ 5 w 114"/>
                <a:gd name="T33" fmla="*/ 93 h 128"/>
                <a:gd name="T34" fmla="*/ 5 w 114"/>
                <a:gd name="T35" fmla="*/ 38 h 128"/>
                <a:gd name="T36" fmla="*/ 55 w 114"/>
                <a:gd name="T37" fmla="*/ 67 h 128"/>
                <a:gd name="T38" fmla="*/ 55 w 114"/>
                <a:gd name="T39" fmla="*/ 122 h 128"/>
                <a:gd name="T40" fmla="*/ 57 w 114"/>
                <a:gd name="T41" fmla="*/ 63 h 128"/>
                <a:gd name="T42" fmla="*/ 7 w 114"/>
                <a:gd name="T43" fmla="*/ 34 h 128"/>
                <a:gd name="T44" fmla="*/ 57 w 114"/>
                <a:gd name="T45" fmla="*/ 5 h 128"/>
                <a:gd name="T46" fmla="*/ 107 w 114"/>
                <a:gd name="T47" fmla="*/ 34 h 128"/>
                <a:gd name="T48" fmla="*/ 57 w 114"/>
                <a:gd name="T49" fmla="*/ 63 h 128"/>
                <a:gd name="T50" fmla="*/ 109 w 114"/>
                <a:gd name="T51" fmla="*/ 93 h 128"/>
                <a:gd name="T52" fmla="*/ 59 w 114"/>
                <a:gd name="T53" fmla="*/ 122 h 128"/>
                <a:gd name="T54" fmla="*/ 59 w 114"/>
                <a:gd name="T55" fmla="*/ 67 h 128"/>
                <a:gd name="T56" fmla="*/ 109 w 114"/>
                <a:gd name="T57" fmla="*/ 38 h 128"/>
                <a:gd name="T58" fmla="*/ 109 w 114"/>
                <a:gd name="T59" fmla="*/ 9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28">
                  <a:moveTo>
                    <a:pt x="114" y="95"/>
                  </a:moveTo>
                  <a:cubicBezTo>
                    <a:pt x="114" y="34"/>
                    <a:pt x="114" y="34"/>
                    <a:pt x="114" y="34"/>
                  </a:cubicBezTo>
                  <a:cubicBezTo>
                    <a:pt x="114" y="33"/>
                    <a:pt x="113" y="32"/>
                    <a:pt x="112" y="32"/>
                  </a:cubicBezTo>
                  <a:cubicBezTo>
                    <a:pt x="58" y="1"/>
                    <a:pt x="58" y="1"/>
                    <a:pt x="58" y="1"/>
                  </a:cubicBezTo>
                  <a:cubicBezTo>
                    <a:pt x="58" y="0"/>
                    <a:pt x="57" y="0"/>
                    <a:pt x="57" y="0"/>
                  </a:cubicBezTo>
                  <a:cubicBezTo>
                    <a:pt x="57" y="0"/>
                    <a:pt x="56" y="0"/>
                    <a:pt x="56" y="1"/>
                  </a:cubicBezTo>
                  <a:cubicBezTo>
                    <a:pt x="1" y="32"/>
                    <a:pt x="1" y="32"/>
                    <a:pt x="1" y="32"/>
                  </a:cubicBezTo>
                  <a:cubicBezTo>
                    <a:pt x="1" y="32"/>
                    <a:pt x="0" y="33"/>
                    <a:pt x="0" y="34"/>
                  </a:cubicBezTo>
                  <a:cubicBezTo>
                    <a:pt x="0" y="94"/>
                    <a:pt x="0" y="94"/>
                    <a:pt x="0" y="94"/>
                  </a:cubicBezTo>
                  <a:cubicBezTo>
                    <a:pt x="0" y="94"/>
                    <a:pt x="0" y="95"/>
                    <a:pt x="0" y="95"/>
                  </a:cubicBezTo>
                  <a:cubicBezTo>
                    <a:pt x="0" y="95"/>
                    <a:pt x="1" y="96"/>
                    <a:pt x="1" y="97"/>
                  </a:cubicBezTo>
                  <a:cubicBezTo>
                    <a:pt x="56" y="128"/>
                    <a:pt x="56" y="128"/>
                    <a:pt x="56" y="128"/>
                  </a:cubicBezTo>
                  <a:cubicBezTo>
                    <a:pt x="56" y="128"/>
                    <a:pt x="57" y="128"/>
                    <a:pt x="58" y="128"/>
                  </a:cubicBezTo>
                  <a:cubicBezTo>
                    <a:pt x="112" y="97"/>
                    <a:pt x="112" y="97"/>
                    <a:pt x="112" y="97"/>
                  </a:cubicBezTo>
                  <a:cubicBezTo>
                    <a:pt x="113" y="96"/>
                    <a:pt x="114" y="95"/>
                    <a:pt x="114" y="95"/>
                  </a:cubicBezTo>
                  <a:close/>
                  <a:moveTo>
                    <a:pt x="55" y="122"/>
                  </a:moveTo>
                  <a:cubicBezTo>
                    <a:pt x="5" y="93"/>
                    <a:pt x="5" y="93"/>
                    <a:pt x="5" y="93"/>
                  </a:cubicBezTo>
                  <a:cubicBezTo>
                    <a:pt x="5" y="38"/>
                    <a:pt x="5" y="38"/>
                    <a:pt x="5" y="38"/>
                  </a:cubicBezTo>
                  <a:cubicBezTo>
                    <a:pt x="55" y="67"/>
                    <a:pt x="55" y="67"/>
                    <a:pt x="55" y="67"/>
                  </a:cubicBezTo>
                  <a:lnTo>
                    <a:pt x="55" y="122"/>
                  </a:lnTo>
                  <a:close/>
                  <a:moveTo>
                    <a:pt x="57" y="63"/>
                  </a:moveTo>
                  <a:cubicBezTo>
                    <a:pt x="7" y="34"/>
                    <a:pt x="7" y="34"/>
                    <a:pt x="7" y="34"/>
                  </a:cubicBezTo>
                  <a:cubicBezTo>
                    <a:pt x="57" y="5"/>
                    <a:pt x="57" y="5"/>
                    <a:pt x="57" y="5"/>
                  </a:cubicBezTo>
                  <a:cubicBezTo>
                    <a:pt x="107" y="34"/>
                    <a:pt x="107" y="34"/>
                    <a:pt x="107" y="34"/>
                  </a:cubicBezTo>
                  <a:lnTo>
                    <a:pt x="57" y="63"/>
                  </a:lnTo>
                  <a:close/>
                  <a:moveTo>
                    <a:pt x="109" y="93"/>
                  </a:moveTo>
                  <a:cubicBezTo>
                    <a:pt x="59" y="122"/>
                    <a:pt x="59" y="122"/>
                    <a:pt x="59" y="122"/>
                  </a:cubicBezTo>
                  <a:cubicBezTo>
                    <a:pt x="59" y="67"/>
                    <a:pt x="59" y="67"/>
                    <a:pt x="59" y="67"/>
                  </a:cubicBezTo>
                  <a:cubicBezTo>
                    <a:pt x="109" y="38"/>
                    <a:pt x="109" y="38"/>
                    <a:pt x="109" y="38"/>
                  </a:cubicBezTo>
                  <a:lnTo>
                    <a:pt x="109" y="93"/>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30" name="组合 35">
            <a:extLst>
              <a:ext uri="{FF2B5EF4-FFF2-40B4-BE49-F238E27FC236}">
                <a16:creationId xmlns:a16="http://schemas.microsoft.com/office/drawing/2014/main" xmlns="" id="{7A1D17BE-7365-4996-934A-7D7DFE40D408}"/>
              </a:ext>
            </a:extLst>
          </p:cNvPr>
          <p:cNvGrpSpPr/>
          <p:nvPr/>
        </p:nvGrpSpPr>
        <p:grpSpPr>
          <a:xfrm>
            <a:off x="3459925" y="4965339"/>
            <a:ext cx="504000" cy="504000"/>
            <a:chOff x="4613213" y="5317762"/>
            <a:chExt cx="504000" cy="504000"/>
          </a:xfrm>
          <a:solidFill>
            <a:srgbClr val="FFC000"/>
          </a:solidFill>
        </p:grpSpPr>
        <p:sp>
          <p:nvSpPr>
            <p:cNvPr id="37" name="椭圆 36">
              <a:extLst>
                <a:ext uri="{FF2B5EF4-FFF2-40B4-BE49-F238E27FC236}">
                  <a16:creationId xmlns:a16="http://schemas.microsoft.com/office/drawing/2014/main" xmlns="" id="{12CC4FB4-FC92-4B03-9D57-7452521BF738}"/>
                </a:ext>
              </a:extLst>
            </p:cNvPr>
            <p:cNvSpPr/>
            <p:nvPr/>
          </p:nvSpPr>
          <p:spPr>
            <a:xfrm>
              <a:off x="4613213" y="5317762"/>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7">
              <a:extLst>
                <a:ext uri="{FF2B5EF4-FFF2-40B4-BE49-F238E27FC236}">
                  <a16:creationId xmlns:a16="http://schemas.microsoft.com/office/drawing/2014/main" xmlns="" id="{BFC83673-EC1B-44C2-8D9F-E38791724BB7}"/>
                </a:ext>
              </a:extLst>
            </p:cNvPr>
            <p:cNvGrpSpPr>
              <a:grpSpLocks noChangeAspect="1"/>
            </p:cNvGrpSpPr>
            <p:nvPr/>
          </p:nvGrpSpPr>
          <p:grpSpPr>
            <a:xfrm>
              <a:off x="4775213" y="5422357"/>
              <a:ext cx="180000" cy="294810"/>
              <a:chOff x="8350250" y="5110163"/>
              <a:chExt cx="293688" cy="481012"/>
            </a:xfrm>
            <a:grpFill/>
          </p:grpSpPr>
          <p:sp>
            <p:nvSpPr>
              <p:cNvPr id="39" name="Freeform 52">
                <a:extLst>
                  <a:ext uri="{FF2B5EF4-FFF2-40B4-BE49-F238E27FC236}">
                    <a16:creationId xmlns:a16="http://schemas.microsoft.com/office/drawing/2014/main" xmlns="" id="{738EF519-BB53-4C88-A45B-6FCC89E5777D}"/>
                  </a:ext>
                </a:extLst>
              </p:cNvPr>
              <p:cNvSpPr>
                <a:spLocks/>
              </p:cNvSpPr>
              <p:nvPr/>
            </p:nvSpPr>
            <p:spPr bwMode="auto">
              <a:xfrm>
                <a:off x="8350250" y="5327650"/>
                <a:ext cx="293688" cy="263525"/>
              </a:xfrm>
              <a:custGeom>
                <a:avLst/>
                <a:gdLst>
                  <a:gd name="T0" fmla="*/ 69 w 78"/>
                  <a:gd name="T1" fmla="*/ 65 h 70"/>
                  <a:gd name="T2" fmla="*/ 41 w 78"/>
                  <a:gd name="T3" fmla="*/ 65 h 70"/>
                  <a:gd name="T4" fmla="*/ 41 w 78"/>
                  <a:gd name="T5" fmla="*/ 43 h 70"/>
                  <a:gd name="T6" fmla="*/ 43 w 78"/>
                  <a:gd name="T7" fmla="*/ 42 h 70"/>
                  <a:gd name="T8" fmla="*/ 78 w 78"/>
                  <a:gd name="T9" fmla="*/ 3 h 70"/>
                  <a:gd name="T10" fmla="*/ 76 w 78"/>
                  <a:gd name="T11" fmla="*/ 0 h 70"/>
                  <a:gd name="T12" fmla="*/ 74 w 78"/>
                  <a:gd name="T13" fmla="*/ 3 h 70"/>
                  <a:gd name="T14" fmla="*/ 64 w 78"/>
                  <a:gd name="T15" fmla="*/ 27 h 70"/>
                  <a:gd name="T16" fmla="*/ 39 w 78"/>
                  <a:gd name="T17" fmla="*/ 38 h 70"/>
                  <a:gd name="T18" fmla="*/ 14 w 78"/>
                  <a:gd name="T19" fmla="*/ 27 h 70"/>
                  <a:gd name="T20" fmla="*/ 4 w 78"/>
                  <a:gd name="T21" fmla="*/ 4 h 70"/>
                  <a:gd name="T22" fmla="*/ 4 w 78"/>
                  <a:gd name="T23" fmla="*/ 3 h 70"/>
                  <a:gd name="T24" fmla="*/ 2 w 78"/>
                  <a:gd name="T25" fmla="*/ 0 h 70"/>
                  <a:gd name="T26" fmla="*/ 0 w 78"/>
                  <a:gd name="T27" fmla="*/ 2 h 70"/>
                  <a:gd name="T28" fmla="*/ 0 w 78"/>
                  <a:gd name="T29" fmla="*/ 4 h 70"/>
                  <a:gd name="T30" fmla="*/ 35 w 78"/>
                  <a:gd name="T31" fmla="*/ 42 h 70"/>
                  <a:gd name="T32" fmla="*/ 37 w 78"/>
                  <a:gd name="T33" fmla="*/ 43 h 70"/>
                  <a:gd name="T34" fmla="*/ 37 w 78"/>
                  <a:gd name="T35" fmla="*/ 65 h 70"/>
                  <a:gd name="T36" fmla="*/ 9 w 78"/>
                  <a:gd name="T37" fmla="*/ 65 h 70"/>
                  <a:gd name="T38" fmla="*/ 7 w 78"/>
                  <a:gd name="T39" fmla="*/ 68 h 70"/>
                  <a:gd name="T40" fmla="*/ 9 w 78"/>
                  <a:gd name="T41" fmla="*/ 70 h 70"/>
                  <a:gd name="T42" fmla="*/ 69 w 78"/>
                  <a:gd name="T43" fmla="*/ 70 h 70"/>
                  <a:gd name="T44" fmla="*/ 71 w 78"/>
                  <a:gd name="T45" fmla="*/ 68 h 70"/>
                  <a:gd name="T46" fmla="*/ 69 w 78"/>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69" y="65"/>
                    </a:moveTo>
                    <a:cubicBezTo>
                      <a:pt x="41" y="65"/>
                      <a:pt x="41" y="65"/>
                      <a:pt x="41" y="65"/>
                    </a:cubicBezTo>
                    <a:cubicBezTo>
                      <a:pt x="41" y="43"/>
                      <a:pt x="41" y="43"/>
                      <a:pt x="41" y="43"/>
                    </a:cubicBezTo>
                    <a:cubicBezTo>
                      <a:pt x="43" y="42"/>
                      <a:pt x="43" y="42"/>
                      <a:pt x="43" y="42"/>
                    </a:cubicBezTo>
                    <a:cubicBezTo>
                      <a:pt x="63" y="40"/>
                      <a:pt x="78" y="23"/>
                      <a:pt x="78" y="3"/>
                    </a:cubicBezTo>
                    <a:cubicBezTo>
                      <a:pt x="78" y="2"/>
                      <a:pt x="77" y="0"/>
                      <a:pt x="76" y="0"/>
                    </a:cubicBezTo>
                    <a:cubicBezTo>
                      <a:pt x="75" y="0"/>
                      <a:pt x="74" y="2"/>
                      <a:pt x="74" y="3"/>
                    </a:cubicBezTo>
                    <a:cubicBezTo>
                      <a:pt x="74" y="12"/>
                      <a:pt x="70" y="21"/>
                      <a:pt x="64" y="27"/>
                    </a:cubicBezTo>
                    <a:cubicBezTo>
                      <a:pt x="57" y="34"/>
                      <a:pt x="48" y="38"/>
                      <a:pt x="39" y="38"/>
                    </a:cubicBezTo>
                    <a:cubicBezTo>
                      <a:pt x="30" y="38"/>
                      <a:pt x="21" y="34"/>
                      <a:pt x="14" y="27"/>
                    </a:cubicBezTo>
                    <a:cubicBezTo>
                      <a:pt x="8" y="21"/>
                      <a:pt x="5" y="13"/>
                      <a:pt x="4" y="4"/>
                    </a:cubicBezTo>
                    <a:cubicBezTo>
                      <a:pt x="4" y="3"/>
                      <a:pt x="4" y="3"/>
                      <a:pt x="4" y="3"/>
                    </a:cubicBezTo>
                    <a:cubicBezTo>
                      <a:pt x="4" y="1"/>
                      <a:pt x="3" y="0"/>
                      <a:pt x="2" y="0"/>
                    </a:cubicBezTo>
                    <a:cubicBezTo>
                      <a:pt x="1" y="0"/>
                      <a:pt x="0" y="1"/>
                      <a:pt x="0" y="2"/>
                    </a:cubicBezTo>
                    <a:cubicBezTo>
                      <a:pt x="0" y="4"/>
                      <a:pt x="0" y="4"/>
                      <a:pt x="0" y="4"/>
                    </a:cubicBezTo>
                    <a:cubicBezTo>
                      <a:pt x="0" y="24"/>
                      <a:pt x="15" y="40"/>
                      <a:pt x="35" y="42"/>
                    </a:cubicBezTo>
                    <a:cubicBezTo>
                      <a:pt x="37" y="43"/>
                      <a:pt x="37" y="43"/>
                      <a:pt x="37" y="43"/>
                    </a:cubicBezTo>
                    <a:cubicBezTo>
                      <a:pt x="37" y="65"/>
                      <a:pt x="37" y="65"/>
                      <a:pt x="37" y="65"/>
                    </a:cubicBezTo>
                    <a:cubicBezTo>
                      <a:pt x="9" y="65"/>
                      <a:pt x="9" y="65"/>
                      <a:pt x="9" y="65"/>
                    </a:cubicBezTo>
                    <a:cubicBezTo>
                      <a:pt x="8" y="65"/>
                      <a:pt x="7" y="66"/>
                      <a:pt x="7" y="68"/>
                    </a:cubicBezTo>
                    <a:cubicBezTo>
                      <a:pt x="7" y="69"/>
                      <a:pt x="8" y="70"/>
                      <a:pt x="9" y="70"/>
                    </a:cubicBezTo>
                    <a:cubicBezTo>
                      <a:pt x="69" y="70"/>
                      <a:pt x="69" y="70"/>
                      <a:pt x="69" y="70"/>
                    </a:cubicBezTo>
                    <a:cubicBezTo>
                      <a:pt x="70" y="70"/>
                      <a:pt x="71" y="69"/>
                      <a:pt x="71" y="68"/>
                    </a:cubicBezTo>
                    <a:cubicBezTo>
                      <a:pt x="71" y="66"/>
                      <a:pt x="70" y="65"/>
                      <a:pt x="69" y="6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40" name="Freeform 53">
                <a:extLst>
                  <a:ext uri="{FF2B5EF4-FFF2-40B4-BE49-F238E27FC236}">
                    <a16:creationId xmlns:a16="http://schemas.microsoft.com/office/drawing/2014/main" xmlns="" id="{D3B5629C-437E-4A10-BCA1-993F1E319760}"/>
                  </a:ext>
                </a:extLst>
              </p:cNvPr>
              <p:cNvSpPr>
                <a:spLocks noEditPoints="1"/>
              </p:cNvSpPr>
              <p:nvPr/>
            </p:nvSpPr>
            <p:spPr bwMode="auto">
              <a:xfrm>
                <a:off x="8402638" y="5110163"/>
                <a:ext cx="187325" cy="319088"/>
              </a:xfrm>
              <a:custGeom>
                <a:avLst/>
                <a:gdLst>
                  <a:gd name="T0" fmla="*/ 25 w 50"/>
                  <a:gd name="T1" fmla="*/ 85 h 85"/>
                  <a:gd name="T2" fmla="*/ 50 w 50"/>
                  <a:gd name="T3" fmla="*/ 61 h 85"/>
                  <a:gd name="T4" fmla="*/ 50 w 50"/>
                  <a:gd name="T5" fmla="*/ 25 h 85"/>
                  <a:gd name="T6" fmla="*/ 25 w 50"/>
                  <a:gd name="T7" fmla="*/ 0 h 85"/>
                  <a:gd name="T8" fmla="*/ 0 w 50"/>
                  <a:gd name="T9" fmla="*/ 25 h 85"/>
                  <a:gd name="T10" fmla="*/ 0 w 50"/>
                  <a:gd name="T11" fmla="*/ 61 h 85"/>
                  <a:gd name="T12" fmla="*/ 25 w 50"/>
                  <a:gd name="T13" fmla="*/ 85 h 85"/>
                  <a:gd name="T14" fmla="*/ 7 w 50"/>
                  <a:gd name="T15" fmla="*/ 16 h 85"/>
                  <a:gd name="T16" fmla="*/ 11 w 50"/>
                  <a:gd name="T17" fmla="*/ 10 h 85"/>
                  <a:gd name="T18" fmla="*/ 25 w 50"/>
                  <a:gd name="T19" fmla="*/ 5 h 85"/>
                  <a:gd name="T20" fmla="*/ 39 w 50"/>
                  <a:gd name="T21" fmla="*/ 10 h 85"/>
                  <a:gd name="T22" fmla="*/ 43 w 50"/>
                  <a:gd name="T23" fmla="*/ 16 h 85"/>
                  <a:gd name="T24" fmla="*/ 44 w 50"/>
                  <a:gd name="T25" fmla="*/ 18 h 85"/>
                  <a:gd name="T26" fmla="*/ 6 w 50"/>
                  <a:gd name="T27" fmla="*/ 18 h 85"/>
                  <a:gd name="T28" fmla="*/ 7 w 50"/>
                  <a:gd name="T29" fmla="*/ 16 h 85"/>
                  <a:gd name="T30" fmla="*/ 5 w 50"/>
                  <a:gd name="T31" fmla="*/ 23 h 85"/>
                  <a:gd name="T32" fmla="*/ 45 w 50"/>
                  <a:gd name="T33" fmla="*/ 23 h 85"/>
                  <a:gd name="T34" fmla="*/ 45 w 50"/>
                  <a:gd name="T35" fmla="*/ 25 h 85"/>
                  <a:gd name="T36" fmla="*/ 45 w 50"/>
                  <a:gd name="T37" fmla="*/ 33 h 85"/>
                  <a:gd name="T38" fmla="*/ 5 w 50"/>
                  <a:gd name="T39" fmla="*/ 33 h 85"/>
                  <a:gd name="T40" fmla="*/ 5 w 50"/>
                  <a:gd name="T41" fmla="*/ 23 h 85"/>
                  <a:gd name="T42" fmla="*/ 5 w 50"/>
                  <a:gd name="T43" fmla="*/ 37 h 85"/>
                  <a:gd name="T44" fmla="*/ 45 w 50"/>
                  <a:gd name="T45" fmla="*/ 37 h 85"/>
                  <a:gd name="T46" fmla="*/ 45 w 50"/>
                  <a:gd name="T47" fmla="*/ 48 h 85"/>
                  <a:gd name="T48" fmla="*/ 5 w 50"/>
                  <a:gd name="T49" fmla="*/ 48 h 85"/>
                  <a:gd name="T50" fmla="*/ 5 w 50"/>
                  <a:gd name="T51" fmla="*/ 37 h 85"/>
                  <a:gd name="T52" fmla="*/ 5 w 50"/>
                  <a:gd name="T53" fmla="*/ 61 h 85"/>
                  <a:gd name="T54" fmla="*/ 5 w 50"/>
                  <a:gd name="T55" fmla="*/ 52 h 85"/>
                  <a:gd name="T56" fmla="*/ 45 w 50"/>
                  <a:gd name="T57" fmla="*/ 52 h 85"/>
                  <a:gd name="T58" fmla="*/ 45 w 50"/>
                  <a:gd name="T59" fmla="*/ 63 h 85"/>
                  <a:gd name="T60" fmla="*/ 5 w 50"/>
                  <a:gd name="T61" fmla="*/ 63 h 85"/>
                  <a:gd name="T62" fmla="*/ 5 w 50"/>
                  <a:gd name="T63" fmla="*/ 61 h 85"/>
                  <a:gd name="T64" fmla="*/ 6 w 50"/>
                  <a:gd name="T65" fmla="*/ 67 h 85"/>
                  <a:gd name="T66" fmla="*/ 44 w 50"/>
                  <a:gd name="T67" fmla="*/ 67 h 85"/>
                  <a:gd name="T68" fmla="*/ 43 w 50"/>
                  <a:gd name="T69" fmla="*/ 69 h 85"/>
                  <a:gd name="T70" fmla="*/ 39 w 50"/>
                  <a:gd name="T71" fmla="*/ 75 h 85"/>
                  <a:gd name="T72" fmla="*/ 25 w 50"/>
                  <a:gd name="T73" fmla="*/ 81 h 85"/>
                  <a:gd name="T74" fmla="*/ 11 w 50"/>
                  <a:gd name="T75" fmla="*/ 75 h 85"/>
                  <a:gd name="T76" fmla="*/ 7 w 50"/>
                  <a:gd name="T77" fmla="*/ 69 h 85"/>
                  <a:gd name="T78" fmla="*/ 6 w 50"/>
                  <a:gd name="T79"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5">
                    <a:moveTo>
                      <a:pt x="25" y="85"/>
                    </a:moveTo>
                    <a:cubicBezTo>
                      <a:pt x="39" y="85"/>
                      <a:pt x="50" y="74"/>
                      <a:pt x="50" y="61"/>
                    </a:cubicBezTo>
                    <a:cubicBezTo>
                      <a:pt x="50" y="25"/>
                      <a:pt x="50" y="25"/>
                      <a:pt x="50" y="25"/>
                    </a:cubicBezTo>
                    <a:cubicBezTo>
                      <a:pt x="50" y="11"/>
                      <a:pt x="39" y="0"/>
                      <a:pt x="25" y="0"/>
                    </a:cubicBezTo>
                    <a:cubicBezTo>
                      <a:pt x="11" y="0"/>
                      <a:pt x="0" y="11"/>
                      <a:pt x="0" y="25"/>
                    </a:cubicBezTo>
                    <a:cubicBezTo>
                      <a:pt x="0" y="61"/>
                      <a:pt x="0" y="61"/>
                      <a:pt x="0" y="61"/>
                    </a:cubicBezTo>
                    <a:cubicBezTo>
                      <a:pt x="0" y="74"/>
                      <a:pt x="11" y="85"/>
                      <a:pt x="25" y="85"/>
                    </a:cubicBezTo>
                    <a:close/>
                    <a:moveTo>
                      <a:pt x="7" y="16"/>
                    </a:moveTo>
                    <a:cubicBezTo>
                      <a:pt x="8" y="14"/>
                      <a:pt x="9" y="12"/>
                      <a:pt x="11" y="10"/>
                    </a:cubicBezTo>
                    <a:cubicBezTo>
                      <a:pt x="15" y="7"/>
                      <a:pt x="20" y="5"/>
                      <a:pt x="25" y="5"/>
                    </a:cubicBezTo>
                    <a:cubicBezTo>
                      <a:pt x="30" y="5"/>
                      <a:pt x="35" y="7"/>
                      <a:pt x="39" y="10"/>
                    </a:cubicBezTo>
                    <a:cubicBezTo>
                      <a:pt x="41" y="12"/>
                      <a:pt x="42" y="14"/>
                      <a:pt x="43" y="16"/>
                    </a:cubicBezTo>
                    <a:cubicBezTo>
                      <a:pt x="44" y="18"/>
                      <a:pt x="44" y="18"/>
                      <a:pt x="44" y="18"/>
                    </a:cubicBezTo>
                    <a:cubicBezTo>
                      <a:pt x="6" y="18"/>
                      <a:pt x="6" y="18"/>
                      <a:pt x="6" y="18"/>
                    </a:cubicBezTo>
                    <a:lnTo>
                      <a:pt x="7" y="16"/>
                    </a:lnTo>
                    <a:close/>
                    <a:moveTo>
                      <a:pt x="5" y="23"/>
                    </a:moveTo>
                    <a:cubicBezTo>
                      <a:pt x="45" y="23"/>
                      <a:pt x="45" y="23"/>
                      <a:pt x="45" y="23"/>
                    </a:cubicBezTo>
                    <a:cubicBezTo>
                      <a:pt x="45" y="25"/>
                      <a:pt x="45" y="25"/>
                      <a:pt x="45" y="25"/>
                    </a:cubicBezTo>
                    <a:cubicBezTo>
                      <a:pt x="45" y="33"/>
                      <a:pt x="45" y="33"/>
                      <a:pt x="45" y="33"/>
                    </a:cubicBezTo>
                    <a:cubicBezTo>
                      <a:pt x="5" y="33"/>
                      <a:pt x="5" y="33"/>
                      <a:pt x="5" y="33"/>
                    </a:cubicBezTo>
                    <a:lnTo>
                      <a:pt x="5" y="23"/>
                    </a:lnTo>
                    <a:close/>
                    <a:moveTo>
                      <a:pt x="5" y="37"/>
                    </a:moveTo>
                    <a:cubicBezTo>
                      <a:pt x="45" y="37"/>
                      <a:pt x="45" y="37"/>
                      <a:pt x="45" y="37"/>
                    </a:cubicBezTo>
                    <a:cubicBezTo>
                      <a:pt x="45" y="48"/>
                      <a:pt x="45" y="48"/>
                      <a:pt x="45" y="48"/>
                    </a:cubicBezTo>
                    <a:cubicBezTo>
                      <a:pt x="5" y="48"/>
                      <a:pt x="5" y="48"/>
                      <a:pt x="5" y="48"/>
                    </a:cubicBezTo>
                    <a:lnTo>
                      <a:pt x="5" y="37"/>
                    </a:lnTo>
                    <a:close/>
                    <a:moveTo>
                      <a:pt x="5" y="61"/>
                    </a:moveTo>
                    <a:cubicBezTo>
                      <a:pt x="5" y="52"/>
                      <a:pt x="5" y="52"/>
                      <a:pt x="5" y="52"/>
                    </a:cubicBezTo>
                    <a:cubicBezTo>
                      <a:pt x="45" y="52"/>
                      <a:pt x="45" y="52"/>
                      <a:pt x="45" y="52"/>
                    </a:cubicBezTo>
                    <a:cubicBezTo>
                      <a:pt x="45" y="63"/>
                      <a:pt x="45" y="63"/>
                      <a:pt x="45" y="63"/>
                    </a:cubicBezTo>
                    <a:cubicBezTo>
                      <a:pt x="5" y="63"/>
                      <a:pt x="5" y="63"/>
                      <a:pt x="5" y="63"/>
                    </a:cubicBezTo>
                    <a:lnTo>
                      <a:pt x="5" y="61"/>
                    </a:lnTo>
                    <a:close/>
                    <a:moveTo>
                      <a:pt x="6" y="67"/>
                    </a:moveTo>
                    <a:cubicBezTo>
                      <a:pt x="44" y="67"/>
                      <a:pt x="44" y="67"/>
                      <a:pt x="44" y="67"/>
                    </a:cubicBezTo>
                    <a:cubicBezTo>
                      <a:pt x="43" y="69"/>
                      <a:pt x="43" y="69"/>
                      <a:pt x="43" y="69"/>
                    </a:cubicBezTo>
                    <a:cubicBezTo>
                      <a:pt x="42" y="71"/>
                      <a:pt x="41" y="73"/>
                      <a:pt x="39" y="75"/>
                    </a:cubicBezTo>
                    <a:cubicBezTo>
                      <a:pt x="35" y="79"/>
                      <a:pt x="30" y="81"/>
                      <a:pt x="25" y="81"/>
                    </a:cubicBezTo>
                    <a:cubicBezTo>
                      <a:pt x="20" y="81"/>
                      <a:pt x="15" y="79"/>
                      <a:pt x="11" y="75"/>
                    </a:cubicBezTo>
                    <a:cubicBezTo>
                      <a:pt x="9" y="73"/>
                      <a:pt x="8" y="71"/>
                      <a:pt x="7" y="69"/>
                    </a:cubicBezTo>
                    <a:lnTo>
                      <a:pt x="6" y="6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grpSp>
        <p:nvGrpSpPr>
          <p:cNvPr id="36" name="组合 40">
            <a:extLst>
              <a:ext uri="{FF2B5EF4-FFF2-40B4-BE49-F238E27FC236}">
                <a16:creationId xmlns:a16="http://schemas.microsoft.com/office/drawing/2014/main" xmlns="" id="{C12B200E-7B25-41E9-8F66-02911E018E43}"/>
              </a:ext>
            </a:extLst>
          </p:cNvPr>
          <p:cNvGrpSpPr/>
          <p:nvPr/>
        </p:nvGrpSpPr>
        <p:grpSpPr>
          <a:xfrm>
            <a:off x="3459925" y="1586358"/>
            <a:ext cx="504000" cy="504000"/>
            <a:chOff x="4613213" y="3130275"/>
            <a:chExt cx="504000" cy="504000"/>
          </a:xfrm>
          <a:solidFill>
            <a:srgbClr val="FFC000"/>
          </a:solidFill>
        </p:grpSpPr>
        <p:sp>
          <p:nvSpPr>
            <p:cNvPr id="42" name="椭圆 41">
              <a:extLst>
                <a:ext uri="{FF2B5EF4-FFF2-40B4-BE49-F238E27FC236}">
                  <a16:creationId xmlns:a16="http://schemas.microsoft.com/office/drawing/2014/main" xmlns="" id="{EC4326C4-89B3-43F7-BA5E-3B8C67F07C9E}"/>
                </a:ext>
              </a:extLst>
            </p:cNvPr>
            <p:cNvSpPr/>
            <p:nvPr/>
          </p:nvSpPr>
          <p:spPr>
            <a:xfrm>
              <a:off x="4613213" y="3130275"/>
              <a:ext cx="504000" cy="50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05">
              <a:extLst>
                <a:ext uri="{FF2B5EF4-FFF2-40B4-BE49-F238E27FC236}">
                  <a16:creationId xmlns:a16="http://schemas.microsoft.com/office/drawing/2014/main" xmlns="" id="{1625F15B-4B25-4739-A6B2-F6CEB1D13413}"/>
                </a:ext>
              </a:extLst>
            </p:cNvPr>
            <p:cNvSpPr>
              <a:spLocks noChangeAspect="1" noEditPoints="1"/>
            </p:cNvSpPr>
            <p:nvPr/>
          </p:nvSpPr>
          <p:spPr bwMode="auto">
            <a:xfrm>
              <a:off x="4703213" y="3237919"/>
              <a:ext cx="324000" cy="288713"/>
            </a:xfrm>
            <a:custGeom>
              <a:avLst/>
              <a:gdLst>
                <a:gd name="T0" fmla="*/ 101 w 128"/>
                <a:gd name="T1" fmla="*/ 41 h 114"/>
                <a:gd name="T2" fmla="*/ 125 w 128"/>
                <a:gd name="T3" fmla="*/ 17 h 114"/>
                <a:gd name="T4" fmla="*/ 128 w 128"/>
                <a:gd name="T5" fmla="*/ 10 h 114"/>
                <a:gd name="T6" fmla="*/ 125 w 128"/>
                <a:gd name="T7" fmla="*/ 3 h 114"/>
                <a:gd name="T8" fmla="*/ 111 w 128"/>
                <a:gd name="T9" fmla="*/ 3 h 114"/>
                <a:gd name="T10" fmla="*/ 87 w 128"/>
                <a:gd name="T11" fmla="*/ 27 h 114"/>
                <a:gd name="T12" fmla="*/ 6 w 128"/>
                <a:gd name="T13" fmla="*/ 27 h 114"/>
                <a:gd name="T14" fmla="*/ 0 w 128"/>
                <a:gd name="T15" fmla="*/ 33 h 114"/>
                <a:gd name="T16" fmla="*/ 0 w 128"/>
                <a:gd name="T17" fmla="*/ 108 h 114"/>
                <a:gd name="T18" fmla="*/ 6 w 128"/>
                <a:gd name="T19" fmla="*/ 114 h 114"/>
                <a:gd name="T20" fmla="*/ 95 w 128"/>
                <a:gd name="T21" fmla="*/ 114 h 114"/>
                <a:gd name="T22" fmla="*/ 101 w 128"/>
                <a:gd name="T23" fmla="*/ 108 h 114"/>
                <a:gd name="T24" fmla="*/ 101 w 128"/>
                <a:gd name="T25" fmla="*/ 41 h 114"/>
                <a:gd name="T26" fmla="*/ 96 w 128"/>
                <a:gd name="T27" fmla="*/ 109 h 114"/>
                <a:gd name="T28" fmla="*/ 5 w 128"/>
                <a:gd name="T29" fmla="*/ 109 h 114"/>
                <a:gd name="T30" fmla="*/ 5 w 128"/>
                <a:gd name="T31" fmla="*/ 32 h 114"/>
                <a:gd name="T32" fmla="*/ 83 w 128"/>
                <a:gd name="T33" fmla="*/ 32 h 114"/>
                <a:gd name="T34" fmla="*/ 63 w 128"/>
                <a:gd name="T35" fmla="*/ 52 h 114"/>
                <a:gd name="T36" fmla="*/ 62 w 128"/>
                <a:gd name="T37" fmla="*/ 54 h 114"/>
                <a:gd name="T38" fmla="*/ 62 w 128"/>
                <a:gd name="T39" fmla="*/ 64 h 114"/>
                <a:gd name="T40" fmla="*/ 63 w 128"/>
                <a:gd name="T41" fmla="*/ 66 h 114"/>
                <a:gd name="T42" fmla="*/ 64 w 128"/>
                <a:gd name="T43" fmla="*/ 66 h 114"/>
                <a:gd name="T44" fmla="*/ 75 w 128"/>
                <a:gd name="T45" fmla="*/ 66 h 114"/>
                <a:gd name="T46" fmla="*/ 76 w 128"/>
                <a:gd name="T47" fmla="*/ 66 h 114"/>
                <a:gd name="T48" fmla="*/ 76 w 128"/>
                <a:gd name="T49" fmla="*/ 66 h 114"/>
                <a:gd name="T50" fmla="*/ 96 w 128"/>
                <a:gd name="T51" fmla="*/ 46 h 114"/>
                <a:gd name="T52" fmla="*/ 96 w 128"/>
                <a:gd name="T53" fmla="*/ 109 h 114"/>
                <a:gd name="T54" fmla="*/ 74 w 128"/>
                <a:gd name="T55" fmla="*/ 62 h 114"/>
                <a:gd name="T56" fmla="*/ 67 w 128"/>
                <a:gd name="T57" fmla="*/ 62 h 114"/>
                <a:gd name="T58" fmla="*/ 67 w 128"/>
                <a:gd name="T59" fmla="*/ 55 h 114"/>
                <a:gd name="T60" fmla="*/ 115 w 128"/>
                <a:gd name="T61" fmla="*/ 6 h 114"/>
                <a:gd name="T62" fmla="*/ 118 w 128"/>
                <a:gd name="T63" fmla="*/ 5 h 114"/>
                <a:gd name="T64" fmla="*/ 122 w 128"/>
                <a:gd name="T65" fmla="*/ 6 h 114"/>
                <a:gd name="T66" fmla="*/ 122 w 128"/>
                <a:gd name="T67" fmla="*/ 14 h 114"/>
                <a:gd name="T68" fmla="*/ 74 w 128"/>
                <a:gd name="T69"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4">
                  <a:moveTo>
                    <a:pt x="101" y="41"/>
                  </a:moveTo>
                  <a:cubicBezTo>
                    <a:pt x="125" y="17"/>
                    <a:pt x="125" y="17"/>
                    <a:pt x="125" y="17"/>
                  </a:cubicBezTo>
                  <a:cubicBezTo>
                    <a:pt x="127" y="15"/>
                    <a:pt x="128" y="13"/>
                    <a:pt x="128" y="10"/>
                  </a:cubicBezTo>
                  <a:cubicBezTo>
                    <a:pt x="128" y="8"/>
                    <a:pt x="127" y="5"/>
                    <a:pt x="125" y="3"/>
                  </a:cubicBezTo>
                  <a:cubicBezTo>
                    <a:pt x="121" y="0"/>
                    <a:pt x="115" y="0"/>
                    <a:pt x="111" y="3"/>
                  </a:cubicBezTo>
                  <a:cubicBezTo>
                    <a:pt x="87" y="27"/>
                    <a:pt x="87" y="27"/>
                    <a:pt x="87" y="27"/>
                  </a:cubicBezTo>
                  <a:cubicBezTo>
                    <a:pt x="6" y="27"/>
                    <a:pt x="6" y="27"/>
                    <a:pt x="6" y="27"/>
                  </a:cubicBezTo>
                  <a:cubicBezTo>
                    <a:pt x="3" y="27"/>
                    <a:pt x="0" y="30"/>
                    <a:pt x="0" y="33"/>
                  </a:cubicBezTo>
                  <a:cubicBezTo>
                    <a:pt x="0" y="108"/>
                    <a:pt x="0" y="108"/>
                    <a:pt x="0" y="108"/>
                  </a:cubicBezTo>
                  <a:cubicBezTo>
                    <a:pt x="0" y="111"/>
                    <a:pt x="3" y="114"/>
                    <a:pt x="6" y="114"/>
                  </a:cubicBezTo>
                  <a:cubicBezTo>
                    <a:pt x="95" y="114"/>
                    <a:pt x="95" y="114"/>
                    <a:pt x="95" y="114"/>
                  </a:cubicBezTo>
                  <a:cubicBezTo>
                    <a:pt x="98" y="114"/>
                    <a:pt x="101" y="111"/>
                    <a:pt x="101" y="108"/>
                  </a:cubicBezTo>
                  <a:lnTo>
                    <a:pt x="101" y="41"/>
                  </a:lnTo>
                  <a:close/>
                  <a:moveTo>
                    <a:pt x="96" y="109"/>
                  </a:moveTo>
                  <a:cubicBezTo>
                    <a:pt x="5" y="109"/>
                    <a:pt x="5" y="109"/>
                    <a:pt x="5" y="109"/>
                  </a:cubicBezTo>
                  <a:cubicBezTo>
                    <a:pt x="5" y="32"/>
                    <a:pt x="5" y="32"/>
                    <a:pt x="5" y="32"/>
                  </a:cubicBezTo>
                  <a:cubicBezTo>
                    <a:pt x="83" y="32"/>
                    <a:pt x="83" y="32"/>
                    <a:pt x="83" y="32"/>
                  </a:cubicBezTo>
                  <a:cubicBezTo>
                    <a:pt x="63" y="52"/>
                    <a:pt x="63" y="52"/>
                    <a:pt x="63" y="52"/>
                  </a:cubicBezTo>
                  <a:cubicBezTo>
                    <a:pt x="62" y="52"/>
                    <a:pt x="62" y="53"/>
                    <a:pt x="62" y="54"/>
                  </a:cubicBezTo>
                  <a:cubicBezTo>
                    <a:pt x="62" y="64"/>
                    <a:pt x="62" y="64"/>
                    <a:pt x="62" y="64"/>
                  </a:cubicBezTo>
                  <a:cubicBezTo>
                    <a:pt x="62" y="65"/>
                    <a:pt x="62" y="65"/>
                    <a:pt x="63" y="66"/>
                  </a:cubicBezTo>
                  <a:cubicBezTo>
                    <a:pt x="63" y="66"/>
                    <a:pt x="64" y="66"/>
                    <a:pt x="64" y="66"/>
                  </a:cubicBezTo>
                  <a:cubicBezTo>
                    <a:pt x="75" y="66"/>
                    <a:pt x="75" y="66"/>
                    <a:pt x="75" y="66"/>
                  </a:cubicBezTo>
                  <a:cubicBezTo>
                    <a:pt x="75" y="66"/>
                    <a:pt x="76" y="66"/>
                    <a:pt x="76" y="66"/>
                  </a:cubicBezTo>
                  <a:cubicBezTo>
                    <a:pt x="76" y="66"/>
                    <a:pt x="76" y="66"/>
                    <a:pt x="76" y="66"/>
                  </a:cubicBezTo>
                  <a:cubicBezTo>
                    <a:pt x="96" y="46"/>
                    <a:pt x="96" y="46"/>
                    <a:pt x="96" y="46"/>
                  </a:cubicBezTo>
                  <a:lnTo>
                    <a:pt x="96" y="109"/>
                  </a:lnTo>
                  <a:close/>
                  <a:moveTo>
                    <a:pt x="74" y="62"/>
                  </a:moveTo>
                  <a:cubicBezTo>
                    <a:pt x="67" y="62"/>
                    <a:pt x="67" y="62"/>
                    <a:pt x="67" y="62"/>
                  </a:cubicBezTo>
                  <a:cubicBezTo>
                    <a:pt x="67" y="55"/>
                    <a:pt x="67" y="55"/>
                    <a:pt x="67" y="55"/>
                  </a:cubicBezTo>
                  <a:cubicBezTo>
                    <a:pt x="115" y="6"/>
                    <a:pt x="115" y="6"/>
                    <a:pt x="115" y="6"/>
                  </a:cubicBezTo>
                  <a:cubicBezTo>
                    <a:pt x="116" y="5"/>
                    <a:pt x="118" y="5"/>
                    <a:pt x="118" y="5"/>
                  </a:cubicBezTo>
                  <a:cubicBezTo>
                    <a:pt x="119" y="5"/>
                    <a:pt x="121" y="5"/>
                    <a:pt x="122" y="6"/>
                  </a:cubicBezTo>
                  <a:cubicBezTo>
                    <a:pt x="124" y="8"/>
                    <a:pt x="124" y="12"/>
                    <a:pt x="122" y="14"/>
                  </a:cubicBezTo>
                  <a:lnTo>
                    <a:pt x="74" y="6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sp>
        <p:nvSpPr>
          <p:cNvPr id="44" name="矩形 43"/>
          <p:cNvSpPr/>
          <p:nvPr/>
        </p:nvSpPr>
        <p:spPr>
          <a:xfrm>
            <a:off x="251520" y="6309320"/>
            <a:ext cx="8392041" cy="338554"/>
          </a:xfrm>
          <a:prstGeom prst="rect">
            <a:avLst/>
          </a:prstGeom>
        </p:spPr>
        <p:txBody>
          <a:bodyPr wrap="none">
            <a:spAutoFit/>
          </a:bodyPr>
          <a:lstStyle/>
          <a:p>
            <a:r>
              <a:rPr lang="zh-CN" altLang="en-US" sz="1600" dirty="0" smtClean="0">
                <a:solidFill>
                  <a:srgbClr val="FF0000"/>
                </a:solidFill>
              </a:rPr>
              <a:t>“豁免内容”指可不按危废管理的内容，前提是满足</a:t>
            </a:r>
            <a:r>
              <a:rPr lang="en-US" altLang="zh-CN" sz="1600" dirty="0" smtClean="0">
                <a:solidFill>
                  <a:srgbClr val="FF0000"/>
                </a:solidFill>
              </a:rPr>
              <a:t>《</a:t>
            </a:r>
            <a:r>
              <a:rPr lang="zh-CN" altLang="en-US" sz="1600" dirty="0" smtClean="0">
                <a:solidFill>
                  <a:srgbClr val="FF0000"/>
                </a:solidFill>
              </a:rPr>
              <a:t>名录</a:t>
            </a:r>
            <a:r>
              <a:rPr lang="en-US" altLang="zh-CN" sz="1600" dirty="0" smtClean="0">
                <a:solidFill>
                  <a:srgbClr val="FF0000"/>
                </a:solidFill>
              </a:rPr>
              <a:t>》</a:t>
            </a:r>
            <a:r>
              <a:rPr lang="zh-CN" altLang="en-US" sz="1600" dirty="0" smtClean="0">
                <a:solidFill>
                  <a:srgbClr val="FF0000"/>
                </a:solidFill>
              </a:rPr>
              <a:t>豁免清单规定的相应豁免条件</a:t>
            </a:r>
            <a:endParaRPr lang="zh-CN" altLang="en-US" sz="1600" dirty="0">
              <a:solidFill>
                <a:srgbClr val="FF0000"/>
              </a:solidFill>
            </a:endParaRPr>
          </a:p>
        </p:txBody>
      </p:sp>
      <p:sp>
        <p:nvSpPr>
          <p:cNvPr id="45" name="文本框 16"/>
          <p:cNvSpPr txBox="1"/>
          <p:nvPr/>
        </p:nvSpPr>
        <p:spPr>
          <a:xfrm>
            <a:off x="2915816" y="332656"/>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ľiďè">
            <a:extLst>
              <a:ext uri="{FF2B5EF4-FFF2-40B4-BE49-F238E27FC236}">
                <a16:creationId xmlns:a16="http://schemas.microsoft.com/office/drawing/2014/main" xmlns="" id="{922864DF-FD75-4BFE-93CE-16919AFF3E89}"/>
              </a:ext>
            </a:extLst>
          </p:cNvPr>
          <p:cNvSpPr txBox="1"/>
          <p:nvPr/>
        </p:nvSpPr>
        <p:spPr>
          <a:xfrm>
            <a:off x="1115616" y="1052736"/>
            <a:ext cx="7344896" cy="504865"/>
          </a:xfrm>
          <a:prstGeom prst="rect">
            <a:avLst/>
          </a:prstGeom>
          <a:noFill/>
          <a:effectLst/>
        </p:spPr>
        <p:txBody>
          <a:bodyPr wrap="none" lIns="144000" tIns="0" rIns="0" bIns="0" anchor="ctr" anchorCtr="0">
            <a:normAutofit/>
          </a:bodyPr>
          <a:lstStyle/>
          <a:p>
            <a:r>
              <a:rPr lang="zh-CN" altLang="en-US" sz="2400" b="1" dirty="0" smtClean="0">
                <a:latin typeface="微软雅黑" pitchFamily="34" charset="-122"/>
                <a:ea typeface="微软雅黑" pitchFamily="34" charset="-122"/>
              </a:rPr>
              <a:t>纳入危险废物豁免管理清单的废物</a:t>
            </a:r>
            <a:r>
              <a:rPr lang="zh-CN" altLang="en-US" sz="2400" b="1" dirty="0" smtClean="0">
                <a:solidFill>
                  <a:srgbClr val="FF0000"/>
                </a:solidFill>
                <a:latin typeface="微软雅黑" pitchFamily="34" charset="-122"/>
                <a:ea typeface="微软雅黑" pitchFamily="34" charset="-122"/>
              </a:rPr>
              <a:t>仍属于危险废物</a:t>
            </a:r>
            <a:endParaRPr lang="zh-CN" altLang="en-US" sz="2400" b="1" dirty="0">
              <a:solidFill>
                <a:srgbClr val="FF0000"/>
              </a:solidFill>
              <a:latin typeface="微软雅黑" pitchFamily="34" charset="-122"/>
              <a:ea typeface="微软雅黑" pitchFamily="34" charset="-122"/>
            </a:endParaRPr>
          </a:p>
        </p:txBody>
      </p:sp>
      <p:sp>
        <p:nvSpPr>
          <p:cNvPr id="6" name="í$ļïde">
            <a:extLst>
              <a:ext uri="{FF2B5EF4-FFF2-40B4-BE49-F238E27FC236}">
                <a16:creationId xmlns:a16="http://schemas.microsoft.com/office/drawing/2014/main" xmlns="" id="{2E7F4037-FD23-46F7-BA1B-E1D9E64251EF}"/>
              </a:ext>
            </a:extLst>
          </p:cNvPr>
          <p:cNvSpPr txBox="1"/>
          <p:nvPr/>
        </p:nvSpPr>
        <p:spPr>
          <a:xfrm>
            <a:off x="1115616" y="1788149"/>
            <a:ext cx="7272888" cy="778352"/>
          </a:xfrm>
          <a:prstGeom prst="rect">
            <a:avLst/>
          </a:prstGeom>
          <a:noFill/>
        </p:spPr>
        <p:txBody>
          <a:bodyPr wrap="square" lIns="144000" tIns="0" rIns="0" bIns="0" anchor="ctr" anchorCtr="0">
            <a:noAutofit/>
          </a:bodyPr>
          <a:lstStyle/>
          <a:p>
            <a:pPr>
              <a:lnSpc>
                <a:spcPct val="150000"/>
              </a:lnSpc>
            </a:pPr>
            <a:r>
              <a:rPr lang="en-US" altLang="zh-CN" dirty="0" smtClean="0">
                <a:solidFill>
                  <a:schemeClr val="tx2"/>
                </a:solidFill>
                <a:latin typeface="微软雅黑" pitchFamily="34" charset="-122"/>
                <a:ea typeface="微软雅黑" pitchFamily="34" charset="-122"/>
                <a:sym typeface="+mn-lt"/>
              </a:rPr>
              <a:t>《</a:t>
            </a:r>
            <a:r>
              <a:rPr lang="zh-CN" altLang="en-US" dirty="0" smtClean="0">
                <a:solidFill>
                  <a:schemeClr val="tx2"/>
                </a:solidFill>
                <a:latin typeface="微软雅黑" pitchFamily="34" charset="-122"/>
                <a:ea typeface="微软雅黑" pitchFamily="34" charset="-122"/>
                <a:sym typeface="+mn-lt"/>
              </a:rPr>
              <a:t>危险废物豁免管理清单</a:t>
            </a:r>
            <a:r>
              <a:rPr lang="en-US" altLang="zh-CN" dirty="0" smtClean="0">
                <a:solidFill>
                  <a:schemeClr val="tx2"/>
                </a:solidFill>
                <a:latin typeface="微软雅黑" pitchFamily="34" charset="-122"/>
                <a:ea typeface="微软雅黑" pitchFamily="34" charset="-122"/>
                <a:sym typeface="+mn-lt"/>
              </a:rPr>
              <a:t>》</a:t>
            </a:r>
            <a:r>
              <a:rPr lang="zh-CN" altLang="en-US" dirty="0" smtClean="0">
                <a:solidFill>
                  <a:schemeClr val="tx2"/>
                </a:solidFill>
                <a:latin typeface="微软雅黑" pitchFamily="34" charset="-122"/>
                <a:ea typeface="微软雅黑" pitchFamily="34" charset="-122"/>
                <a:sym typeface="+mn-lt"/>
              </a:rPr>
              <a:t>仅豁免了危险废物特定环节的部分管理要求，并没有豁免其危险废物的属性。</a:t>
            </a:r>
            <a:r>
              <a:rPr lang="zh-CN" altLang="en-US" dirty="0" smtClean="0"/>
              <a:t>在所列的豁免环节，且满足相应的豁免条件时，才可以按照豁免内容的规定实行豁免管理。</a:t>
            </a:r>
          </a:p>
        </p:txBody>
      </p:sp>
      <p:pic>
        <p:nvPicPr>
          <p:cNvPr id="22" name="图形 23" descr="锤子">
            <a:extLst>
              <a:ext uri="{FF2B5EF4-FFF2-40B4-BE49-F238E27FC236}">
                <a16:creationId xmlns:a16="http://schemas.microsoft.com/office/drawing/2014/main" xmlns="" id="{BB9D526C-E345-440F-AC06-2206421EA43A}"/>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395616" y="1232376"/>
            <a:ext cx="720000" cy="720000"/>
          </a:xfrm>
          <a:prstGeom prst="rect">
            <a:avLst/>
          </a:prstGeom>
          <a:solidFill>
            <a:srgbClr val="FFFF00"/>
          </a:solidFill>
          <a:effectLst>
            <a:outerShdw blurRad="127000" sx="102000" sy="102000" algn="ctr" rotWithShape="0">
              <a:prstClr val="black">
                <a:alpha val="40000"/>
              </a:prstClr>
            </a:outerShdw>
          </a:effectLst>
        </p:spPr>
      </p:pic>
      <p:sp>
        <p:nvSpPr>
          <p:cNvPr id="27" name="矩形 26"/>
          <p:cNvSpPr/>
          <p:nvPr/>
        </p:nvSpPr>
        <p:spPr>
          <a:xfrm>
            <a:off x="467624" y="2926541"/>
            <a:ext cx="7992888" cy="2451953"/>
          </a:xfrm>
          <a:prstGeom prst="rect">
            <a:avLst/>
          </a:prstGeom>
        </p:spPr>
        <p:txBody>
          <a:bodyPr wrap="square">
            <a:spAutoFit/>
          </a:bodyPr>
          <a:lstStyle/>
          <a:p>
            <a:pPr>
              <a:lnSpc>
                <a:spcPts val="2300"/>
              </a:lnSpc>
            </a:pPr>
            <a:r>
              <a:rPr lang="zh-CN" altLang="en-US" dirty="0" smtClean="0"/>
              <a:t/>
            </a:r>
            <a:br>
              <a:rPr lang="zh-CN" altLang="en-US" dirty="0" smtClean="0"/>
            </a:br>
            <a:r>
              <a:rPr lang="en-US" altLang="zh-CN" b="1" dirty="0" smtClean="0">
                <a:solidFill>
                  <a:srgbClr val="FF0000"/>
                </a:solidFill>
              </a:rPr>
              <a:t>• “</a:t>
            </a:r>
            <a:r>
              <a:rPr lang="zh-CN" altLang="en-US" b="1" dirty="0" smtClean="0">
                <a:solidFill>
                  <a:srgbClr val="FF0000"/>
                </a:solidFill>
              </a:rPr>
              <a:t>豁免环节”指可不按危险废物管理的环节；</a:t>
            </a:r>
          </a:p>
          <a:p>
            <a:pPr>
              <a:lnSpc>
                <a:spcPts val="2300"/>
              </a:lnSpc>
            </a:pPr>
            <a:r>
              <a:rPr lang="en-US" altLang="zh-CN" b="1" dirty="0" smtClean="0">
                <a:solidFill>
                  <a:srgbClr val="FF0000"/>
                </a:solidFill>
              </a:rPr>
              <a:t>• “</a:t>
            </a:r>
            <a:r>
              <a:rPr lang="zh-CN" altLang="en-US" b="1" dirty="0" smtClean="0">
                <a:solidFill>
                  <a:srgbClr val="FF0000"/>
                </a:solidFill>
              </a:rPr>
              <a:t>豁免条件”指可不按危险废物管理应具备的条件；</a:t>
            </a:r>
          </a:p>
          <a:p>
            <a:pPr>
              <a:lnSpc>
                <a:spcPts val="2300"/>
              </a:lnSpc>
            </a:pPr>
            <a:r>
              <a:rPr lang="en-US" altLang="zh-CN" b="1" dirty="0" smtClean="0">
                <a:solidFill>
                  <a:srgbClr val="FF0000"/>
                </a:solidFill>
              </a:rPr>
              <a:t>• “</a:t>
            </a:r>
            <a:r>
              <a:rPr lang="zh-CN" altLang="en-US" b="1" dirty="0" smtClean="0">
                <a:solidFill>
                  <a:srgbClr val="FF0000"/>
                </a:solidFill>
              </a:rPr>
              <a:t>豁免内容”指可不按危险废物管理的内容，前提是满足</a:t>
            </a:r>
            <a:r>
              <a:rPr lang="en-US" altLang="zh-CN" b="1" dirty="0" smtClean="0">
                <a:solidFill>
                  <a:srgbClr val="FF0000"/>
                </a:solidFill>
              </a:rPr>
              <a:t>《</a:t>
            </a:r>
            <a:r>
              <a:rPr lang="zh-CN" altLang="en-US" b="1" dirty="0" smtClean="0">
                <a:solidFill>
                  <a:srgbClr val="FF0000"/>
                </a:solidFill>
              </a:rPr>
              <a:t>名录</a:t>
            </a:r>
            <a:r>
              <a:rPr lang="en-US" altLang="zh-CN" b="1" dirty="0" smtClean="0">
                <a:solidFill>
                  <a:srgbClr val="FF0000"/>
                </a:solidFill>
              </a:rPr>
              <a:t>》</a:t>
            </a:r>
            <a:r>
              <a:rPr lang="zh-CN" altLang="en-US" b="1" dirty="0" smtClean="0">
                <a:solidFill>
                  <a:srgbClr val="FF0000"/>
                </a:solidFill>
              </a:rPr>
              <a:t>豁免清单规定的相应豁免条件</a:t>
            </a:r>
          </a:p>
          <a:p>
            <a:pPr>
              <a:lnSpc>
                <a:spcPts val="2300"/>
              </a:lnSpc>
            </a:pPr>
            <a:endParaRPr lang="zh-CN" altLang="en-US" dirty="0" smtClean="0">
              <a:solidFill>
                <a:srgbClr val="FF0000"/>
              </a:solidFill>
            </a:endParaRPr>
          </a:p>
          <a:p>
            <a:pPr>
              <a:lnSpc>
                <a:spcPts val="2300"/>
              </a:lnSpc>
            </a:pPr>
            <a:r>
              <a:rPr lang="zh-CN" altLang="en-US" dirty="0" smtClean="0"/>
              <a:t>如：全部环节豁免的，虽然</a:t>
            </a:r>
            <a:r>
              <a:rPr lang="zh-CN" altLang="en-US" b="1" dirty="0" smtClean="0">
                <a:solidFill>
                  <a:srgbClr val="FF0000"/>
                </a:solidFill>
              </a:rPr>
              <a:t>性质上仍是危废</a:t>
            </a:r>
            <a:r>
              <a:rPr lang="zh-CN" altLang="en-US" dirty="0" smtClean="0"/>
              <a:t>，但是</a:t>
            </a:r>
            <a:r>
              <a:rPr lang="zh-CN" altLang="en-US" b="1" dirty="0" smtClean="0">
                <a:solidFill>
                  <a:srgbClr val="FF0000"/>
                </a:solidFill>
              </a:rPr>
              <a:t>可以全过程不按照危废管理</a:t>
            </a:r>
            <a:r>
              <a:rPr lang="zh-CN" altLang="en-US" dirty="0" smtClean="0"/>
              <a:t>。这些过程包括：“</a:t>
            </a:r>
            <a:r>
              <a:rPr lang="zh-CN" altLang="en-US" b="1" dirty="0" smtClean="0">
                <a:solidFill>
                  <a:srgbClr val="FF0000"/>
                </a:solidFill>
              </a:rPr>
              <a:t>收集、运输、利用、处置</a:t>
            </a:r>
            <a:r>
              <a:rPr lang="zh-CN" altLang="en-US" dirty="0" smtClean="0"/>
              <a:t>”等。</a:t>
            </a:r>
            <a:endParaRPr lang="zh-CN" altLang="en-US"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611560" y="332656"/>
            <a:ext cx="8136904" cy="6699270"/>
          </a:xfrm>
          <a:prstGeom prst="rect">
            <a:avLst/>
          </a:prstGeom>
        </p:spPr>
        <p:txBody>
          <a:bodyPr wrap="square">
            <a:spAutoFit/>
          </a:bodyPr>
          <a:lstStyle/>
          <a:p>
            <a:pPr algn="ctr"/>
            <a:r>
              <a:rPr lang="zh-CN" altLang="en-US" sz="2600" b="1" dirty="0" smtClean="0">
                <a:solidFill>
                  <a:srgbClr val="FFFF00"/>
                </a:solidFill>
              </a:rPr>
              <a:t>鼓励危废协同处置</a:t>
            </a:r>
            <a:endParaRPr lang="en-US" altLang="zh-CN" sz="2600" b="1" dirty="0" smtClean="0">
              <a:solidFill>
                <a:srgbClr val="FFFF00"/>
              </a:solidFill>
            </a:endParaRPr>
          </a:p>
          <a:p>
            <a:endParaRPr lang="zh-CN" altLang="en-US" sz="2400" dirty="0" smtClean="0"/>
          </a:p>
          <a:p>
            <a:pPr>
              <a:lnSpc>
                <a:spcPts val="2300"/>
              </a:lnSpc>
            </a:pPr>
            <a:r>
              <a:rPr lang="zh-CN" altLang="en-US" dirty="0" smtClean="0"/>
              <a:t>       鼓励产废单位广泛的利用“社会资源”，协同处置部分危险废物。避免因为区域性的危废处置能力不足，导致企业无法处置危废，出现危废“爆仓”等现象。</a:t>
            </a:r>
          </a:p>
          <a:p>
            <a:pPr>
              <a:lnSpc>
                <a:spcPts val="2300"/>
              </a:lnSpc>
            </a:pPr>
            <a:r>
              <a:rPr lang="zh-CN" altLang="en-US" dirty="0" smtClean="0"/>
              <a:t>       可利用</a:t>
            </a:r>
            <a:r>
              <a:rPr lang="zh-CN" altLang="en-US" b="1" dirty="0" smtClean="0">
                <a:solidFill>
                  <a:srgbClr val="FF0000"/>
                </a:solidFill>
              </a:rPr>
              <a:t>水泥窑、烧结机等工业窑炉，污水处理厂、一般工业固废填埋场、生活垃圾填埋场和生活垃圾焚烧厂</a:t>
            </a:r>
            <a:r>
              <a:rPr lang="zh-CN" altLang="en-US" dirty="0" smtClean="0"/>
              <a:t>等污染防治设施，促进资源循环及清洁生产。</a:t>
            </a:r>
          </a:p>
          <a:p>
            <a:pPr>
              <a:lnSpc>
                <a:spcPts val="2300"/>
              </a:lnSpc>
            </a:pPr>
            <a:endParaRPr lang="en-US" altLang="zh-CN" dirty="0" smtClean="0"/>
          </a:p>
          <a:p>
            <a:pPr>
              <a:lnSpc>
                <a:spcPts val="2300"/>
              </a:lnSpc>
            </a:pPr>
            <a:r>
              <a:rPr lang="zh-CN" altLang="en-US" dirty="0" smtClean="0"/>
              <a:t>如：企业产生的废酸废碱等，在满足一定条件下（主要是一类重金属的浓度），可以利用污水处理厂进行协同处置，而不必是专门的危废处置单位。此外，某些“飞灰”、废树脂粉等“干燥”无渗滤液的危废，可利用生活垃圾填埋场协同处置。</a:t>
            </a:r>
            <a:endParaRPr lang="en-US" altLang="zh-CN" dirty="0" smtClean="0"/>
          </a:p>
          <a:p>
            <a:endParaRPr lang="en-US" altLang="zh-CN" sz="2000" b="1" dirty="0" smtClean="0"/>
          </a:p>
          <a:p>
            <a:pPr algn="ctr"/>
            <a:r>
              <a:rPr lang="zh-CN" altLang="en-US" sz="2600" b="1" dirty="0" smtClean="0">
                <a:solidFill>
                  <a:srgbClr val="FFFF00"/>
                </a:solidFill>
              </a:rPr>
              <a:t>鼓励清洁生产和部分危废资源回收利用</a:t>
            </a:r>
          </a:p>
          <a:p>
            <a:r>
              <a:rPr lang="en-US" altLang="zh-CN" sz="2000" dirty="0" smtClean="0"/>
              <a:t>       </a:t>
            </a:r>
          </a:p>
          <a:p>
            <a:r>
              <a:rPr lang="en-US" altLang="zh-CN" dirty="0" smtClean="0"/>
              <a:t>      《</a:t>
            </a:r>
            <a:r>
              <a:rPr lang="zh-CN" altLang="en-US" dirty="0" smtClean="0"/>
              <a:t>豁免管理清单</a:t>
            </a:r>
            <a:r>
              <a:rPr lang="en-US" altLang="zh-CN" dirty="0" smtClean="0"/>
              <a:t>》</a:t>
            </a:r>
            <a:r>
              <a:rPr lang="zh-CN" altLang="en-US" dirty="0" smtClean="0"/>
              <a:t>中新增无机废酸</a:t>
            </a:r>
            <a:r>
              <a:rPr lang="en-US" altLang="zh-CN" dirty="0" smtClean="0"/>
              <a:t>(HW34)</a:t>
            </a:r>
            <a:r>
              <a:rPr lang="zh-CN" altLang="en-US" dirty="0" smtClean="0"/>
              <a:t>、废碱</a:t>
            </a:r>
            <a:r>
              <a:rPr lang="en-US" altLang="zh-CN" dirty="0" smtClean="0"/>
              <a:t>(HW35)</a:t>
            </a:r>
            <a:r>
              <a:rPr lang="zh-CN" altLang="en-US" dirty="0" smtClean="0"/>
              <a:t>、含油金属屑、废铁质油桶、铬渣等，在</a:t>
            </a:r>
            <a:r>
              <a:rPr lang="zh-CN" altLang="en-US" b="1" dirty="0" smtClean="0">
                <a:solidFill>
                  <a:srgbClr val="FF0000"/>
                </a:solidFill>
              </a:rPr>
              <a:t>部分特定利用过程，可进行豁免管理</a:t>
            </a:r>
            <a:r>
              <a:rPr lang="zh-CN" altLang="en-US" dirty="0" smtClean="0"/>
              <a:t>。</a:t>
            </a:r>
          </a:p>
          <a:p>
            <a:r>
              <a:rPr lang="zh-CN" altLang="en-US" dirty="0" smtClean="0"/>
              <a:t/>
            </a:r>
            <a:br>
              <a:rPr lang="zh-CN" altLang="en-US" dirty="0" smtClean="0"/>
            </a:br>
            <a:r>
              <a:rPr lang="zh-CN" altLang="en-US" dirty="0" smtClean="0"/>
              <a:t>如：含油金属屑、废铁质油桶、铬渣等，通过“冶炼”工艺再利用时，利用环节豁免管理。</a:t>
            </a:r>
          </a:p>
          <a:p>
            <a:pPr>
              <a:lnSpc>
                <a:spcPts val="2600"/>
              </a:lnSpc>
            </a:pPr>
            <a:endParaRPr lang="zh-CN" altLang="en-US" sz="20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95536" y="548680"/>
            <a:ext cx="8136904" cy="6247864"/>
          </a:xfrm>
          <a:prstGeom prst="rect">
            <a:avLst/>
          </a:prstGeom>
        </p:spPr>
        <p:txBody>
          <a:bodyPr wrap="square">
            <a:spAutoFit/>
          </a:bodyPr>
          <a:lstStyle/>
          <a:p>
            <a:pPr algn="ctr"/>
            <a:r>
              <a:rPr lang="zh-CN" altLang="en-US" sz="2400" b="1" dirty="0" smtClean="0">
                <a:solidFill>
                  <a:srgbClr val="FFFF00"/>
                </a:solidFill>
              </a:rPr>
              <a:t>鼓励“点对点”定向利用豁免  </a:t>
            </a:r>
            <a:endParaRPr lang="zh-CN" altLang="en-US" sz="2400" dirty="0" smtClean="0">
              <a:solidFill>
                <a:srgbClr val="FFFF00"/>
              </a:solidFill>
            </a:endParaRPr>
          </a:p>
          <a:p>
            <a:endParaRPr lang="en-US" altLang="zh-CN" sz="1600" dirty="0" smtClean="0"/>
          </a:p>
          <a:p>
            <a:r>
              <a:rPr lang="zh-CN" altLang="en-US" dirty="0" smtClean="0"/>
              <a:t>       由于危险废物种类繁多，利用方式多样，难以逐一作出规定，需要各地结合实际实行更灵活的利用豁免管理，进一步推动危险废物利用。因此，</a:t>
            </a:r>
            <a:r>
              <a:rPr lang="en-US" altLang="zh-CN" dirty="0" smtClean="0"/>
              <a:t>2021</a:t>
            </a:r>
            <a:r>
              <a:rPr lang="zh-CN" altLang="en-US" dirty="0" smtClean="0"/>
              <a:t>年版</a:t>
            </a:r>
            <a:r>
              <a:rPr lang="en-US" altLang="zh-CN" dirty="0" smtClean="0"/>
              <a:t>《</a:t>
            </a:r>
            <a:r>
              <a:rPr lang="zh-CN" altLang="en-US" dirty="0" smtClean="0"/>
              <a:t>危废名录</a:t>
            </a:r>
            <a:r>
              <a:rPr lang="en-US" altLang="zh-CN" dirty="0" smtClean="0"/>
              <a:t>》</a:t>
            </a:r>
            <a:r>
              <a:rPr lang="zh-CN" altLang="en-US" dirty="0" smtClean="0"/>
              <a:t>特别提出“</a:t>
            </a:r>
            <a:r>
              <a:rPr lang="zh-CN" altLang="en-US" dirty="0" smtClean="0">
                <a:solidFill>
                  <a:srgbClr val="FF0000"/>
                </a:solidFill>
              </a:rPr>
              <a:t>在环境风险可控的前提下，根据省级生态环境部门确定的方案，实行</a:t>
            </a:r>
            <a:r>
              <a:rPr lang="zh-CN" altLang="en-US" b="1" dirty="0" smtClean="0">
                <a:solidFill>
                  <a:srgbClr val="FF0000"/>
                </a:solidFill>
              </a:rPr>
              <a:t>危险废物‘点对点’定向利用”</a:t>
            </a:r>
            <a:r>
              <a:rPr lang="zh-CN" altLang="en-US" dirty="0" smtClean="0"/>
              <a:t>。</a:t>
            </a:r>
          </a:p>
          <a:p>
            <a:endParaRPr lang="zh-CN" altLang="en-US" dirty="0" smtClean="0"/>
          </a:p>
          <a:p>
            <a:r>
              <a:rPr lang="zh-CN" altLang="en-US" dirty="0" smtClean="0"/>
              <a:t>       “点对点”定向利用就是</a:t>
            </a:r>
            <a:r>
              <a:rPr lang="zh-CN" altLang="en-US" dirty="0" smtClean="0">
                <a:solidFill>
                  <a:srgbClr val="FF0000"/>
                </a:solidFill>
              </a:rPr>
              <a:t>一家单位产生的一种危险废物，可作为另外一家单位环境治理或工业原料生产的替代原料进行使用。</a:t>
            </a:r>
            <a:r>
              <a:rPr lang="zh-CN" altLang="en-US" b="1" dirty="0" smtClean="0">
                <a:solidFill>
                  <a:srgbClr val="FF0000"/>
                </a:solidFill>
              </a:rPr>
              <a:t>可视为定向资源化的过程</a:t>
            </a:r>
            <a:r>
              <a:rPr lang="zh-CN" altLang="en-US" b="1" dirty="0" smtClean="0"/>
              <a:t>。</a:t>
            </a:r>
            <a:endParaRPr lang="zh-CN" altLang="en-US" dirty="0" smtClean="0"/>
          </a:p>
          <a:p>
            <a:endParaRPr lang="zh-CN" altLang="en-US" dirty="0" smtClean="0"/>
          </a:p>
          <a:p>
            <a:r>
              <a:rPr lang="zh-CN" altLang="en-US" dirty="0" smtClean="0"/>
              <a:t>      “点对点”定向利用针对那些</a:t>
            </a:r>
            <a:r>
              <a:rPr lang="zh-CN" altLang="en-US" dirty="0" smtClean="0">
                <a:solidFill>
                  <a:srgbClr val="FF0000"/>
                </a:solidFill>
              </a:rPr>
              <a:t>未列入</a:t>
            </a:r>
            <a:r>
              <a:rPr lang="en-US" altLang="zh-CN" dirty="0" smtClean="0"/>
              <a:t>《</a:t>
            </a:r>
            <a:r>
              <a:rPr lang="zh-CN" altLang="en-US" dirty="0" smtClean="0"/>
              <a:t>危险废物豁免管理清单</a:t>
            </a:r>
            <a:r>
              <a:rPr lang="en-US" altLang="zh-CN" dirty="0" smtClean="0"/>
              <a:t>》</a:t>
            </a:r>
            <a:r>
              <a:rPr lang="zh-CN" altLang="en-US" dirty="0" smtClean="0"/>
              <a:t>中的危险废物，或</a:t>
            </a:r>
            <a:r>
              <a:rPr lang="zh-CN" altLang="en-US" dirty="0" smtClean="0">
                <a:solidFill>
                  <a:srgbClr val="FF0000"/>
                </a:solidFill>
              </a:rPr>
              <a:t>利用过程不满足</a:t>
            </a:r>
            <a:r>
              <a:rPr lang="en-US" altLang="zh-CN" dirty="0" smtClean="0"/>
              <a:t>《</a:t>
            </a:r>
            <a:r>
              <a:rPr lang="zh-CN" altLang="en-US" dirty="0" smtClean="0"/>
              <a:t>危险废物豁免管理清单</a:t>
            </a:r>
            <a:r>
              <a:rPr lang="en-US" altLang="zh-CN" dirty="0" smtClean="0"/>
              <a:t>》</a:t>
            </a:r>
            <a:r>
              <a:rPr lang="zh-CN" altLang="en-US" dirty="0" smtClean="0"/>
              <a:t>所列豁免条件的危险废物。</a:t>
            </a:r>
          </a:p>
          <a:p>
            <a:r>
              <a:rPr lang="zh-CN" altLang="en-US" dirty="0" smtClean="0"/>
              <a:t/>
            </a:r>
            <a:br>
              <a:rPr lang="zh-CN" altLang="en-US" dirty="0" smtClean="0"/>
            </a:br>
            <a:r>
              <a:rPr lang="zh-CN" altLang="en-US" dirty="0" smtClean="0"/>
              <a:t>       可见，点对点针对的是并不具有“</a:t>
            </a:r>
            <a:r>
              <a:rPr lang="zh-CN" altLang="en-US" b="1" dirty="0" smtClean="0"/>
              <a:t>通用”利用价值</a:t>
            </a:r>
            <a:r>
              <a:rPr lang="zh-CN" altLang="en-US" dirty="0" smtClean="0"/>
              <a:t>的危废，这类危废仅是在特定情况下可以再利用，所以采取“点对点”。具有“通用”利用价值的危废直接纳入</a:t>
            </a:r>
            <a:r>
              <a:rPr lang="en-US" altLang="zh-CN" dirty="0" smtClean="0"/>
              <a:t>《</a:t>
            </a:r>
            <a:r>
              <a:rPr lang="zh-CN" altLang="en-US" dirty="0" smtClean="0"/>
              <a:t>危险废物豁免管理清单</a:t>
            </a:r>
            <a:r>
              <a:rPr lang="en-US" altLang="zh-CN" dirty="0" smtClean="0"/>
              <a:t>》</a:t>
            </a:r>
            <a:r>
              <a:rPr lang="zh-CN" altLang="en-US" dirty="0" smtClean="0"/>
              <a:t>。</a:t>
            </a:r>
          </a:p>
          <a:p>
            <a:endParaRPr lang="en-US" altLang="zh-CN" dirty="0" smtClean="0"/>
          </a:p>
          <a:p>
            <a:r>
              <a:rPr lang="en-US" altLang="zh-CN" dirty="0" smtClean="0"/>
              <a:t>      </a:t>
            </a:r>
            <a:r>
              <a:rPr lang="zh-CN" altLang="en-US" dirty="0" smtClean="0"/>
              <a:t>目前，上海、山东、江苏等地已经探索开展了危险废物“点对点”定向利用豁免管理相关工作，效果良好。将来各地方将建立“点对点”定向利用豁免管理的实施细则，给出确定的方案。</a:t>
            </a:r>
          </a:p>
          <a:p>
            <a:r>
              <a:rPr lang="zh-CN" altLang="en-US" dirty="0" smtClean="0"/>
              <a:t> </a:t>
            </a:r>
            <a:br>
              <a:rPr lang="zh-CN" altLang="en-US" dirty="0" smtClean="0"/>
            </a:br>
            <a:endParaRPr lang="zh-CN" alt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en-US" sz="2800" b="1" dirty="0" smtClean="0">
                <a:latin typeface="微软雅黑" pitchFamily="34" charset="-122"/>
                <a:ea typeface="微软雅黑" pitchFamily="34" charset="-122"/>
              </a:rPr>
              <a:t>“点对点”定向利用豁免如何操作实施</a:t>
            </a:r>
            <a:endParaRPr lang="zh-CN" altLang="en-US" sz="2800" b="1" dirty="0">
              <a:latin typeface="微软雅黑" pitchFamily="34" charset="-122"/>
              <a:ea typeface="微软雅黑" pitchFamily="34" charset="-122"/>
            </a:endParaRPr>
          </a:p>
        </p:txBody>
      </p:sp>
      <p:sp>
        <p:nvSpPr>
          <p:cNvPr id="7" name="矩形: 圆角 60">
            <a:extLst>
              <a:ext uri="{FF2B5EF4-FFF2-40B4-BE49-F238E27FC236}">
                <a16:creationId xmlns:a16="http://schemas.microsoft.com/office/drawing/2014/main" xmlns="" id="{28A07FFC-9431-426B-B7DA-E2AE4D0869D0}"/>
              </a:ext>
            </a:extLst>
          </p:cNvPr>
          <p:cNvSpPr/>
          <p:nvPr/>
        </p:nvSpPr>
        <p:spPr>
          <a:xfrm>
            <a:off x="467544" y="3429000"/>
            <a:ext cx="2880320" cy="1921766"/>
          </a:xfrm>
          <a:prstGeom prst="roundRect">
            <a:avLst>
              <a:gd name="adj" fmla="val 0"/>
            </a:avLst>
          </a:prstGeom>
          <a:blipFill dpi="0" rotWithShape="1">
            <a:blip r:embed="rId2" cstate="print"/>
            <a:srcRect/>
            <a:tile tx="0" ty="0" sx="100000" sy="100000" flip="none" algn="ctr"/>
          </a:blip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61">
            <a:extLst>
              <a:ext uri="{FF2B5EF4-FFF2-40B4-BE49-F238E27FC236}">
                <a16:creationId xmlns:a16="http://schemas.microsoft.com/office/drawing/2014/main" xmlns="" id="{A8B2E7B4-B9A0-4DEB-9E43-3A3790768AE3}"/>
              </a:ext>
            </a:extLst>
          </p:cNvPr>
          <p:cNvSpPr/>
          <p:nvPr/>
        </p:nvSpPr>
        <p:spPr>
          <a:xfrm>
            <a:off x="1403648" y="1772816"/>
            <a:ext cx="3235563" cy="1916047"/>
          </a:xfrm>
          <a:prstGeom prst="roundRect">
            <a:avLst>
              <a:gd name="adj" fmla="val 0"/>
            </a:avLst>
          </a:prstGeom>
          <a:blipFill dpi="0" rotWithShape="1">
            <a:blip r:embed="rId3" cstate="print"/>
            <a:srcRect/>
            <a:tile tx="0" ty="0" sx="100000" sy="100000" flip="none" algn="ctr"/>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4">
            <a:extLst>
              <a:ext uri="{FF2B5EF4-FFF2-40B4-BE49-F238E27FC236}">
                <a16:creationId xmlns:a16="http://schemas.microsoft.com/office/drawing/2014/main" xmlns="" id="{D16E8B25-F5AA-4E74-9AEB-1FE9CA9CD024}"/>
              </a:ext>
            </a:extLst>
          </p:cNvPr>
          <p:cNvSpPr txBox="1"/>
          <p:nvPr/>
        </p:nvSpPr>
        <p:spPr>
          <a:xfrm flipH="1">
            <a:off x="3419872" y="4841617"/>
            <a:ext cx="4536504" cy="1200329"/>
          </a:xfrm>
          <a:prstGeom prst="rect">
            <a:avLst/>
          </a:prstGeom>
          <a:noFill/>
        </p:spPr>
        <p:txBody>
          <a:bodyPr vert="horz" wrap="square" rtlCol="0">
            <a:spAutoFit/>
          </a:bodyPr>
          <a:lstStyle>
            <a:defPPr>
              <a:defRPr lang="zh-CN"/>
            </a:defPPr>
            <a:lvl1pPr>
              <a:lnSpc>
                <a:spcPct val="150000"/>
              </a:lnSpc>
              <a:defRPr sz="1200" spc="2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1600" spc="130" dirty="0" smtClean="0">
                <a:solidFill>
                  <a:schemeClr val="tx1"/>
                </a:solidFill>
              </a:rPr>
              <a:t>“点对点”定向利用豁免管理实施过程中，各</a:t>
            </a:r>
            <a:r>
              <a:rPr lang="zh-CN" altLang="en-US" sz="1600" spc="130" dirty="0" smtClean="0">
                <a:solidFill>
                  <a:srgbClr val="FF0000"/>
                </a:solidFill>
              </a:rPr>
              <a:t>省级生态环境部门</a:t>
            </a:r>
            <a:r>
              <a:rPr lang="zh-CN" altLang="en-US" sz="1600" spc="130" dirty="0" smtClean="0">
                <a:solidFill>
                  <a:schemeClr val="tx1"/>
                </a:solidFill>
              </a:rPr>
              <a:t>可</a:t>
            </a:r>
            <a:r>
              <a:rPr lang="zh-CN" altLang="en-US" sz="1600" spc="130" dirty="0" smtClean="0">
                <a:solidFill>
                  <a:srgbClr val="FF0000"/>
                </a:solidFill>
              </a:rPr>
              <a:t>结合本地实际制定实施细则</a:t>
            </a:r>
            <a:r>
              <a:rPr lang="zh-CN" altLang="en-US" sz="1600" spc="130" dirty="0" smtClean="0">
                <a:solidFill>
                  <a:schemeClr val="tx1"/>
                </a:solidFill>
              </a:rPr>
              <a:t>，</a:t>
            </a:r>
            <a:r>
              <a:rPr lang="zh-CN" altLang="en-US" sz="1600" spc="130" dirty="0" smtClean="0">
                <a:solidFill>
                  <a:srgbClr val="FF0000"/>
                </a:solidFill>
              </a:rPr>
              <a:t>组织开展</a:t>
            </a:r>
            <a:r>
              <a:rPr lang="zh-CN" altLang="en-US" sz="1600" spc="130" dirty="0" smtClean="0">
                <a:solidFill>
                  <a:schemeClr val="tx1"/>
                </a:solidFill>
              </a:rPr>
              <a:t>相关工作。</a:t>
            </a:r>
            <a:endParaRPr lang="en-US" altLang="zh-CN" sz="1600" spc="130" dirty="0">
              <a:solidFill>
                <a:schemeClr val="tx1"/>
              </a:solidFill>
            </a:endParaRPr>
          </a:p>
        </p:txBody>
      </p:sp>
      <p:grpSp>
        <p:nvGrpSpPr>
          <p:cNvPr id="2" name="组合 9">
            <a:extLst>
              <a:ext uri="{FF2B5EF4-FFF2-40B4-BE49-F238E27FC236}">
                <a16:creationId xmlns:a16="http://schemas.microsoft.com/office/drawing/2014/main" xmlns="" id="{E75BD935-A484-44D9-83BF-D474858C60A5}"/>
              </a:ext>
            </a:extLst>
          </p:cNvPr>
          <p:cNvGrpSpPr/>
          <p:nvPr/>
        </p:nvGrpSpPr>
        <p:grpSpPr>
          <a:xfrm>
            <a:off x="3495947" y="4221088"/>
            <a:ext cx="2660229" cy="576064"/>
            <a:chOff x="420481" y="4630275"/>
            <a:chExt cx="2066945" cy="403209"/>
          </a:xfrm>
        </p:grpSpPr>
        <p:sp>
          <p:nvSpPr>
            <p:cNvPr id="11" name="矩形: 圆角 36">
              <a:extLst>
                <a:ext uri="{FF2B5EF4-FFF2-40B4-BE49-F238E27FC236}">
                  <a16:creationId xmlns:a16="http://schemas.microsoft.com/office/drawing/2014/main" xmlns="" id="{D12879FE-BAFE-4C6E-9AA4-4F9564105F92}"/>
                </a:ext>
              </a:extLst>
            </p:cNvPr>
            <p:cNvSpPr/>
            <p:nvPr/>
          </p:nvSpPr>
          <p:spPr bwMode="auto">
            <a:xfrm flipH="1">
              <a:off x="436170" y="4630275"/>
              <a:ext cx="2035566" cy="403209"/>
            </a:xfrm>
            <a:prstGeom prst="roundRect">
              <a:avLst>
                <a:gd name="adj" fmla="val 22973"/>
              </a:avLst>
            </a:prstGeom>
            <a:noFill/>
            <a:ln w="12700">
              <a:solidFill>
                <a:srgbClr val="FF0000"/>
              </a:solidFill>
            </a:ln>
            <a:extLst/>
          </p:spPr>
          <p:txBody>
            <a:bodyPr vert="horz" wrap="square" lIns="91440" tIns="45720" rIns="91440" bIns="45720" numCol="1" rtlCol="0" anchor="t" anchorCtr="0" compatLnSpc="1">
              <a:prstTxWarp prst="textNoShape">
                <a:avLst/>
              </a:prstTxWarp>
            </a:bodyPr>
            <a:lstStyle/>
            <a:p>
              <a:pPr algn="l"/>
              <a:endParaRPr lang="zh-CN" altLang="en-US"/>
            </a:p>
          </p:txBody>
        </p:sp>
        <p:sp>
          <p:nvSpPr>
            <p:cNvPr id="12" name="文本框 37">
              <a:extLst>
                <a:ext uri="{FF2B5EF4-FFF2-40B4-BE49-F238E27FC236}">
                  <a16:creationId xmlns:a16="http://schemas.microsoft.com/office/drawing/2014/main" xmlns="" id="{F342D85A-91AC-4825-B707-983DE06264FA}"/>
                </a:ext>
              </a:extLst>
            </p:cNvPr>
            <p:cNvSpPr txBox="1"/>
            <p:nvPr/>
          </p:nvSpPr>
          <p:spPr>
            <a:xfrm flipH="1">
              <a:off x="420481" y="4666410"/>
              <a:ext cx="2066945" cy="288841"/>
            </a:xfrm>
            <a:prstGeom prst="rect">
              <a:avLst/>
            </a:prstGeom>
            <a:noFill/>
          </p:spPr>
          <p:txBody>
            <a:bodyPr wrap="square" rtlCol="0">
              <a:spAutoFit/>
            </a:bodyPr>
            <a:lstStyle/>
            <a:p>
              <a:pPr algn="ctr"/>
              <a:r>
                <a:rPr lang="zh-CN" altLang="en-US" sz="2400" b="1" spc="600" dirty="0" smtClean="0">
                  <a:solidFill>
                    <a:schemeClr val="tx1">
                      <a:lumMod val="85000"/>
                      <a:lumOff val="15000"/>
                    </a:schemeClr>
                  </a:solidFill>
                  <a:latin typeface="微软雅黑" panose="020B0503020204020204" pitchFamily="34" charset="-122"/>
                  <a:ea typeface="微软雅黑" panose="020B0503020204020204" pitchFamily="34" charset="-122"/>
                </a:rPr>
                <a:t>省级制定细则</a:t>
              </a:r>
              <a:endParaRPr lang="zh-CN" altLang="en-US" sz="2400" b="1" spc="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等腰三角形 12">
            <a:extLst>
              <a:ext uri="{FF2B5EF4-FFF2-40B4-BE49-F238E27FC236}">
                <a16:creationId xmlns:a16="http://schemas.microsoft.com/office/drawing/2014/main" xmlns="" id="{3B1E4367-F9DC-4D84-A014-5E84CAA6966D}"/>
              </a:ext>
            </a:extLst>
          </p:cNvPr>
          <p:cNvSpPr/>
          <p:nvPr/>
        </p:nvSpPr>
        <p:spPr>
          <a:xfrm rot="10800000">
            <a:off x="3529240" y="4831152"/>
            <a:ext cx="322680" cy="76410"/>
          </a:xfrm>
          <a:prstGeom prst="triangle">
            <a:avLst/>
          </a:prstGeom>
          <a:gradFill>
            <a:gsLst>
              <a:gs pos="0">
                <a:srgbClr val="FF0000"/>
              </a:gs>
              <a:gs pos="100000">
                <a:srgbClr val="4A221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xmlns="" id="{DF2C2323-2BBA-4121-A3DC-F028AEED2A45}"/>
              </a:ext>
            </a:extLst>
          </p:cNvPr>
          <p:cNvSpPr/>
          <p:nvPr/>
        </p:nvSpPr>
        <p:spPr>
          <a:xfrm rot="10800000">
            <a:off x="3529240" y="4864757"/>
            <a:ext cx="322680" cy="76410"/>
          </a:xfrm>
          <a:prstGeom prst="triangle">
            <a:avLst/>
          </a:prstGeom>
          <a:gradFill>
            <a:gsLst>
              <a:gs pos="0">
                <a:srgbClr val="FF0000"/>
              </a:gs>
              <a:gs pos="100000">
                <a:srgbClr val="4A221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40">
            <a:extLst>
              <a:ext uri="{FF2B5EF4-FFF2-40B4-BE49-F238E27FC236}">
                <a16:creationId xmlns:a16="http://schemas.microsoft.com/office/drawing/2014/main" xmlns="" id="{83BDCE2C-BA67-45D4-A0BB-EC72FCA49346}"/>
              </a:ext>
            </a:extLst>
          </p:cNvPr>
          <p:cNvSpPr txBox="1"/>
          <p:nvPr/>
        </p:nvSpPr>
        <p:spPr>
          <a:xfrm flipH="1">
            <a:off x="4860032" y="2725551"/>
            <a:ext cx="3960440" cy="1569660"/>
          </a:xfrm>
          <a:prstGeom prst="rect">
            <a:avLst/>
          </a:prstGeom>
          <a:noFill/>
        </p:spPr>
        <p:txBody>
          <a:bodyPr vert="horz" wrap="square" rtlCol="0">
            <a:spAutoFit/>
          </a:bodyPr>
          <a:lstStyle>
            <a:defPPr>
              <a:defRPr lang="zh-CN"/>
            </a:defPPr>
            <a:lvl1pPr>
              <a:lnSpc>
                <a:spcPct val="150000"/>
              </a:lnSpc>
              <a:defRPr sz="1200" spc="2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sz="1600" spc="130" dirty="0" smtClean="0">
                <a:solidFill>
                  <a:schemeClr val="tx1"/>
                </a:solidFill>
              </a:rPr>
              <a:t>《</a:t>
            </a:r>
            <a:r>
              <a:rPr lang="zh-CN" altLang="en-US" sz="1600" spc="130" dirty="0" smtClean="0">
                <a:solidFill>
                  <a:schemeClr val="tx1"/>
                </a:solidFill>
              </a:rPr>
              <a:t>名录</a:t>
            </a:r>
            <a:r>
              <a:rPr lang="en-US" altLang="zh-CN" sz="1600" spc="130" dirty="0" smtClean="0">
                <a:solidFill>
                  <a:schemeClr val="tx1"/>
                </a:solidFill>
              </a:rPr>
              <a:t>》</a:t>
            </a:r>
            <a:r>
              <a:rPr lang="zh-CN" altLang="en-US" sz="1600" spc="130" dirty="0" smtClean="0">
                <a:solidFill>
                  <a:schemeClr val="tx1"/>
                </a:solidFill>
              </a:rPr>
              <a:t>特别提出“</a:t>
            </a:r>
            <a:r>
              <a:rPr lang="zh-CN" altLang="en-US" sz="1600" spc="130" dirty="0" smtClean="0">
                <a:solidFill>
                  <a:srgbClr val="FF0000"/>
                </a:solidFill>
              </a:rPr>
              <a:t>在环境风险可控的前提下</a:t>
            </a:r>
            <a:r>
              <a:rPr lang="zh-CN" altLang="en-US" sz="1600" spc="130" dirty="0" smtClean="0">
                <a:solidFill>
                  <a:schemeClr val="tx1"/>
                </a:solidFill>
              </a:rPr>
              <a:t>，根据</a:t>
            </a:r>
            <a:r>
              <a:rPr lang="zh-CN" altLang="en-US" sz="1600" spc="130" dirty="0" smtClean="0">
                <a:solidFill>
                  <a:srgbClr val="FF0000"/>
                </a:solidFill>
              </a:rPr>
              <a:t>省级生态环境部门确定的方案</a:t>
            </a:r>
            <a:r>
              <a:rPr lang="zh-CN" altLang="en-US" sz="1600" spc="130" dirty="0" smtClean="0">
                <a:solidFill>
                  <a:schemeClr val="tx1"/>
                </a:solidFill>
              </a:rPr>
              <a:t>，实行危险废物‘点对点’定向利用”。</a:t>
            </a:r>
            <a:endParaRPr lang="en-US" altLang="zh-CN" sz="1600" spc="130" dirty="0">
              <a:solidFill>
                <a:schemeClr val="tx1"/>
              </a:solidFill>
            </a:endParaRPr>
          </a:p>
        </p:txBody>
      </p:sp>
      <p:grpSp>
        <p:nvGrpSpPr>
          <p:cNvPr id="3" name="组合 15">
            <a:extLst>
              <a:ext uri="{FF2B5EF4-FFF2-40B4-BE49-F238E27FC236}">
                <a16:creationId xmlns:a16="http://schemas.microsoft.com/office/drawing/2014/main" xmlns="" id="{AFB0F8FE-49A8-4A88-88A8-BF4436EE7D32}"/>
              </a:ext>
            </a:extLst>
          </p:cNvPr>
          <p:cNvGrpSpPr/>
          <p:nvPr/>
        </p:nvGrpSpPr>
        <p:grpSpPr>
          <a:xfrm>
            <a:off x="4936107" y="2105022"/>
            <a:ext cx="3020269" cy="1179962"/>
            <a:chOff x="420481" y="4630275"/>
            <a:chExt cx="2066945" cy="867132"/>
          </a:xfrm>
        </p:grpSpPr>
        <p:sp>
          <p:nvSpPr>
            <p:cNvPr id="17" name="矩形: 圆角 42">
              <a:extLst>
                <a:ext uri="{FF2B5EF4-FFF2-40B4-BE49-F238E27FC236}">
                  <a16:creationId xmlns:a16="http://schemas.microsoft.com/office/drawing/2014/main" xmlns="" id="{B8661709-4EE1-4C6E-841B-C11791F8BEFA}"/>
                </a:ext>
              </a:extLst>
            </p:cNvPr>
            <p:cNvSpPr/>
            <p:nvPr/>
          </p:nvSpPr>
          <p:spPr bwMode="auto">
            <a:xfrm flipH="1">
              <a:off x="436170" y="4630275"/>
              <a:ext cx="2035566" cy="403209"/>
            </a:xfrm>
            <a:prstGeom prst="roundRect">
              <a:avLst>
                <a:gd name="adj" fmla="val 22973"/>
              </a:avLst>
            </a:prstGeom>
            <a:noFill/>
            <a:ln w="12700">
              <a:solidFill>
                <a:srgbClr val="FF0000"/>
              </a:solidFill>
            </a:ln>
            <a:extLst/>
          </p:spPr>
          <p:txBody>
            <a:bodyPr vert="horz" wrap="square" lIns="91440" tIns="45720" rIns="91440" bIns="45720" numCol="1" rtlCol="0" anchor="t" anchorCtr="0" compatLnSpc="1">
              <a:prstTxWarp prst="textNoShape">
                <a:avLst/>
              </a:prstTxWarp>
            </a:bodyPr>
            <a:lstStyle/>
            <a:p>
              <a:pPr algn="l"/>
              <a:endParaRPr lang="zh-CN" altLang="en-US"/>
            </a:p>
          </p:txBody>
        </p:sp>
        <p:sp>
          <p:nvSpPr>
            <p:cNvPr id="18" name="文本框 43">
              <a:extLst>
                <a:ext uri="{FF2B5EF4-FFF2-40B4-BE49-F238E27FC236}">
                  <a16:creationId xmlns:a16="http://schemas.microsoft.com/office/drawing/2014/main" xmlns="" id="{E5ED0964-815C-43DF-AF8C-5B60E1D17C81}"/>
                </a:ext>
              </a:extLst>
            </p:cNvPr>
            <p:cNvSpPr txBox="1"/>
            <p:nvPr/>
          </p:nvSpPr>
          <p:spPr>
            <a:xfrm flipH="1">
              <a:off x="420481" y="4666410"/>
              <a:ext cx="2066945" cy="830997"/>
            </a:xfrm>
            <a:prstGeom prst="rect">
              <a:avLst/>
            </a:prstGeom>
            <a:noFill/>
          </p:spPr>
          <p:txBody>
            <a:bodyPr wrap="square" rtlCol="0">
              <a:spAutoFit/>
            </a:bodyPr>
            <a:lstStyle/>
            <a:p>
              <a:pPr algn="ctr"/>
              <a:r>
                <a:rPr lang="zh-CN" altLang="en-US" sz="2400" b="1" spc="600" dirty="0" smtClean="0">
                  <a:solidFill>
                    <a:schemeClr val="tx1">
                      <a:lumMod val="85000"/>
                      <a:lumOff val="15000"/>
                    </a:schemeClr>
                  </a:solidFill>
                  <a:latin typeface="微软雅黑" panose="020B0503020204020204" pitchFamily="34" charset="-122"/>
                  <a:ea typeface="微软雅黑" panose="020B0503020204020204" pitchFamily="34" charset="-122"/>
                </a:rPr>
                <a:t>省级确定方案</a:t>
              </a:r>
              <a:endParaRPr lang="zh-CN" altLang="en-US" sz="2400" b="1" spc="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9" name="等腰三角形 18">
            <a:extLst>
              <a:ext uri="{FF2B5EF4-FFF2-40B4-BE49-F238E27FC236}">
                <a16:creationId xmlns:a16="http://schemas.microsoft.com/office/drawing/2014/main" xmlns="" id="{6A7B4E2A-7A4D-444C-8DE6-C45E101EBC58}"/>
              </a:ext>
            </a:extLst>
          </p:cNvPr>
          <p:cNvSpPr/>
          <p:nvPr/>
        </p:nvSpPr>
        <p:spPr>
          <a:xfrm rot="10800000">
            <a:off x="4969400" y="2704517"/>
            <a:ext cx="322680" cy="76410"/>
          </a:xfrm>
          <a:prstGeom prst="triangle">
            <a:avLst/>
          </a:prstGeom>
          <a:gradFill>
            <a:gsLst>
              <a:gs pos="0">
                <a:srgbClr val="FF0000"/>
              </a:gs>
              <a:gs pos="100000">
                <a:srgbClr val="4A221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xmlns="" id="{0F643F21-4AEB-4BB3-BFE8-1999C3494EAD}"/>
              </a:ext>
            </a:extLst>
          </p:cNvPr>
          <p:cNvSpPr/>
          <p:nvPr/>
        </p:nvSpPr>
        <p:spPr>
          <a:xfrm rot="10800000">
            <a:off x="4969400" y="2636912"/>
            <a:ext cx="322680" cy="76410"/>
          </a:xfrm>
          <a:prstGeom prst="triangle">
            <a:avLst/>
          </a:prstGeom>
          <a:gradFill>
            <a:gsLst>
              <a:gs pos="0">
                <a:srgbClr val="FF0000"/>
              </a:gs>
              <a:gs pos="100000">
                <a:srgbClr val="4A221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algn="ctr"/>
            <a:r>
              <a:rPr lang="zh-CN" altLang="en-US" sz="2800" b="1" dirty="0" smtClean="0">
                <a:latin typeface="微软雅黑" pitchFamily="34" charset="-122"/>
                <a:ea typeface="微软雅黑" pitchFamily="34" charset="-122"/>
              </a:rPr>
              <a:t>“点对点”定向利用企业是否不需持危险废物综合许可证</a:t>
            </a:r>
            <a:endParaRPr lang="zh-CN" altLang="en-US" sz="2800" b="1" dirty="0">
              <a:latin typeface="微软雅黑" pitchFamily="34" charset="-122"/>
              <a:ea typeface="微软雅黑" pitchFamily="34" charset="-122"/>
            </a:endParaRPr>
          </a:p>
        </p:txBody>
      </p:sp>
      <p:sp>
        <p:nvSpPr>
          <p:cNvPr id="5" name="椭圆 4">
            <a:extLst>
              <a:ext uri="{FF2B5EF4-FFF2-40B4-BE49-F238E27FC236}">
                <a16:creationId xmlns="" xmlns:a16="http://schemas.microsoft.com/office/drawing/2014/main" id="{EDE7F3C6-3A4D-4AFD-93F4-2F41CF251958}"/>
              </a:ext>
            </a:extLst>
          </p:cNvPr>
          <p:cNvSpPr/>
          <p:nvPr/>
        </p:nvSpPr>
        <p:spPr>
          <a:xfrm>
            <a:off x="3016173" y="1800073"/>
            <a:ext cx="3076773" cy="3076773"/>
          </a:xfrm>
          <a:prstGeom prst="ellipse">
            <a:avLst/>
          </a:prstGeom>
          <a:noFill/>
          <a:ln w="15875">
            <a:solidFill>
              <a:schemeClr val="accent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4ADC03AE-73A4-4AB0-94B5-6249F7324765}"/>
              </a:ext>
            </a:extLst>
          </p:cNvPr>
          <p:cNvSpPr/>
          <p:nvPr/>
        </p:nvSpPr>
        <p:spPr>
          <a:xfrm>
            <a:off x="3225952" y="2009852"/>
            <a:ext cx="2657215" cy="2657215"/>
          </a:xfrm>
          <a:prstGeom prst="ellipse">
            <a:avLst/>
          </a:prstGeom>
          <a:noFill/>
          <a:ln w="22225">
            <a:solidFill>
              <a:schemeClr val="accent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 xmlns:a16="http://schemas.microsoft.com/office/drawing/2014/main" id="{3B538B00-1A98-4501-9C35-D9B4A104F28C}"/>
              </a:ext>
            </a:extLst>
          </p:cNvPr>
          <p:cNvSpPr/>
          <p:nvPr/>
        </p:nvSpPr>
        <p:spPr>
          <a:xfrm>
            <a:off x="3411686" y="2195586"/>
            <a:ext cx="2285746" cy="2285746"/>
          </a:xfrm>
          <a:prstGeom prst="ellipse">
            <a:avLst/>
          </a:prstGeom>
          <a:solidFill>
            <a:srgbClr val="FF0000"/>
          </a:solidFill>
          <a:ln w="38100">
            <a:noFill/>
          </a:ln>
          <a:effectLst>
            <a:outerShdw blurRad="127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a:extLst>
              <a:ext uri="{FF2B5EF4-FFF2-40B4-BE49-F238E27FC236}">
                <a16:creationId xmlns="" xmlns:a16="http://schemas.microsoft.com/office/drawing/2014/main" id="{12703433-6365-4F28-9894-56DB1E8727D9}"/>
              </a:ext>
            </a:extLst>
          </p:cNvPr>
          <p:cNvSpPr/>
          <p:nvPr/>
        </p:nvSpPr>
        <p:spPr>
          <a:xfrm>
            <a:off x="2205451" y="989351"/>
            <a:ext cx="4698217" cy="4698217"/>
          </a:xfrm>
          <a:prstGeom prst="arc">
            <a:avLst>
              <a:gd name="adj1" fmla="val 18406249"/>
              <a:gd name="adj2" fmla="val 1403187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7B5D16D1-D06B-4AD6-88F1-6E2EBDD936C9}"/>
              </a:ext>
            </a:extLst>
          </p:cNvPr>
          <p:cNvSpPr/>
          <p:nvPr/>
        </p:nvSpPr>
        <p:spPr>
          <a:xfrm>
            <a:off x="5702131" y="4440911"/>
            <a:ext cx="1101345" cy="1101345"/>
          </a:xfrm>
          <a:prstGeom prst="ellipse">
            <a:avLst/>
          </a:prstGeom>
          <a:solidFill>
            <a:schemeClr val="accent2">
              <a:lumMod val="40000"/>
              <a:lumOff val="60000"/>
            </a:schemeClr>
          </a:solid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FCC086FE-A19A-4D66-8C82-C93E89C9CDC0}"/>
              </a:ext>
            </a:extLst>
          </p:cNvPr>
          <p:cNvSpPr/>
          <p:nvPr/>
        </p:nvSpPr>
        <p:spPr>
          <a:xfrm>
            <a:off x="2305645" y="4440911"/>
            <a:ext cx="1101345" cy="1101345"/>
          </a:xfrm>
          <a:prstGeom prst="ellipse">
            <a:avLst/>
          </a:prstGeom>
          <a:solidFill>
            <a:schemeClr val="accent2">
              <a:lumMod val="40000"/>
              <a:lumOff val="60000"/>
            </a:schemeClr>
          </a:solid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3">
            <a:extLst>
              <a:ext uri="{FF2B5EF4-FFF2-40B4-BE49-F238E27FC236}">
                <a16:creationId xmlns="" xmlns:a16="http://schemas.microsoft.com/office/drawing/2014/main" id="{520135D7-222B-4F8A-9C86-72F203B907AA}"/>
              </a:ext>
            </a:extLst>
          </p:cNvPr>
          <p:cNvSpPr/>
          <p:nvPr/>
        </p:nvSpPr>
        <p:spPr>
          <a:xfrm rot="16200000">
            <a:off x="4301485" y="1315405"/>
            <a:ext cx="494014" cy="658301"/>
          </a:xfrm>
          <a:custGeom>
            <a:avLst/>
            <a:gdLst>
              <a:gd name="connsiteX0" fmla="*/ 0 w 509180"/>
              <a:gd name="connsiteY0" fmla="*/ 83984 h 335934"/>
              <a:gd name="connsiteX1" fmla="*/ 341213 w 509180"/>
              <a:gd name="connsiteY1" fmla="*/ 83984 h 335934"/>
              <a:gd name="connsiteX2" fmla="*/ 341213 w 509180"/>
              <a:gd name="connsiteY2" fmla="*/ 0 h 335934"/>
              <a:gd name="connsiteX3" fmla="*/ 509180 w 509180"/>
              <a:gd name="connsiteY3" fmla="*/ 167967 h 335934"/>
              <a:gd name="connsiteX4" fmla="*/ 341213 w 509180"/>
              <a:gd name="connsiteY4" fmla="*/ 335934 h 335934"/>
              <a:gd name="connsiteX5" fmla="*/ 341213 w 509180"/>
              <a:gd name="connsiteY5" fmla="*/ 251951 h 335934"/>
              <a:gd name="connsiteX6" fmla="*/ 0 w 509180"/>
              <a:gd name="connsiteY6" fmla="*/ 251951 h 335934"/>
              <a:gd name="connsiteX7" fmla="*/ 0 w 509180"/>
              <a:gd name="connsiteY7" fmla="*/ 83984 h 335934"/>
              <a:gd name="connsiteX0" fmla="*/ 7620 w 516800"/>
              <a:gd name="connsiteY0" fmla="*/ 83984 h 505951"/>
              <a:gd name="connsiteX1" fmla="*/ 348833 w 516800"/>
              <a:gd name="connsiteY1" fmla="*/ 83984 h 505951"/>
              <a:gd name="connsiteX2" fmla="*/ 348833 w 516800"/>
              <a:gd name="connsiteY2" fmla="*/ 0 h 505951"/>
              <a:gd name="connsiteX3" fmla="*/ 516800 w 516800"/>
              <a:gd name="connsiteY3" fmla="*/ 167967 h 505951"/>
              <a:gd name="connsiteX4" fmla="*/ 348833 w 516800"/>
              <a:gd name="connsiteY4" fmla="*/ 335934 h 505951"/>
              <a:gd name="connsiteX5" fmla="*/ 348833 w 516800"/>
              <a:gd name="connsiteY5" fmla="*/ 251951 h 505951"/>
              <a:gd name="connsiteX6" fmla="*/ 0 w 516800"/>
              <a:gd name="connsiteY6" fmla="*/ 505951 h 505951"/>
              <a:gd name="connsiteX7" fmla="*/ 7620 w 516800"/>
              <a:gd name="connsiteY7" fmla="*/ 83984 h 505951"/>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 name="connsiteX0" fmla="*/ 5080 w 516800"/>
              <a:gd name="connsiteY0" fmla="*/ 0 h 688665"/>
              <a:gd name="connsiteX1" fmla="*/ 348833 w 516800"/>
              <a:gd name="connsiteY1" fmla="*/ 266698 h 688665"/>
              <a:gd name="connsiteX2" fmla="*/ 348833 w 516800"/>
              <a:gd name="connsiteY2" fmla="*/ 182714 h 688665"/>
              <a:gd name="connsiteX3" fmla="*/ 516800 w 516800"/>
              <a:gd name="connsiteY3" fmla="*/ 350681 h 688665"/>
              <a:gd name="connsiteX4" fmla="*/ 348833 w 516800"/>
              <a:gd name="connsiteY4" fmla="*/ 518648 h 688665"/>
              <a:gd name="connsiteX5" fmla="*/ 348833 w 516800"/>
              <a:gd name="connsiteY5" fmla="*/ 434665 h 688665"/>
              <a:gd name="connsiteX6" fmla="*/ 0 w 516800"/>
              <a:gd name="connsiteY6" fmla="*/ 688665 h 688665"/>
              <a:gd name="connsiteX7" fmla="*/ 5080 w 516800"/>
              <a:gd name="connsiteY7" fmla="*/ 0 h 68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00" h="688665">
                <a:moveTo>
                  <a:pt x="5080" y="0"/>
                </a:moveTo>
                <a:cubicBezTo>
                  <a:pt x="117124" y="139708"/>
                  <a:pt x="221549" y="213362"/>
                  <a:pt x="348833" y="266698"/>
                </a:cubicBezTo>
                <a:lnTo>
                  <a:pt x="348833" y="182714"/>
                </a:lnTo>
                <a:lnTo>
                  <a:pt x="516800" y="350681"/>
                </a:lnTo>
                <a:lnTo>
                  <a:pt x="348833" y="518648"/>
                </a:lnTo>
                <a:lnTo>
                  <a:pt x="348833" y="434665"/>
                </a:lnTo>
                <a:cubicBezTo>
                  <a:pt x="255415" y="460915"/>
                  <a:pt x="134058" y="530341"/>
                  <a:pt x="0" y="688665"/>
                </a:cubicBezTo>
                <a:cubicBezTo>
                  <a:pt x="1693" y="459110"/>
                  <a:pt x="3387" y="229555"/>
                  <a:pt x="5080" y="0"/>
                </a:cubicBezTo>
                <a:close/>
              </a:path>
            </a:pathLst>
          </a:custGeom>
          <a:gradFill flip="none" rotWithShape="1">
            <a:gsLst>
              <a:gs pos="0">
                <a:schemeClr val="accent1">
                  <a:alpha val="86000"/>
                </a:schemeClr>
              </a:gs>
              <a:gs pos="91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B2ABA14B-6C0B-4C8B-BFBB-025C5336966A}"/>
              </a:ext>
            </a:extLst>
          </p:cNvPr>
          <p:cNvSpPr/>
          <p:nvPr/>
        </p:nvSpPr>
        <p:spPr>
          <a:xfrm>
            <a:off x="6219631" y="2304172"/>
            <a:ext cx="1101345" cy="1101345"/>
          </a:xfrm>
          <a:prstGeom prst="ellipse">
            <a:avLst/>
          </a:prstGeom>
          <a:solidFill>
            <a:schemeClr val="accent2">
              <a:lumMod val="40000"/>
              <a:lumOff val="60000"/>
            </a:schemeClr>
          </a:solid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E1A7A024-25F5-4ED2-BDAF-9E512DB215A1}"/>
              </a:ext>
            </a:extLst>
          </p:cNvPr>
          <p:cNvSpPr/>
          <p:nvPr/>
        </p:nvSpPr>
        <p:spPr>
          <a:xfrm>
            <a:off x="1794947" y="2304172"/>
            <a:ext cx="1101345" cy="1101345"/>
          </a:xfrm>
          <a:prstGeom prst="ellipse">
            <a:avLst/>
          </a:prstGeom>
          <a:solidFill>
            <a:srgbClr val="00B0F0"/>
          </a:solidFill>
          <a:ln w="158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95">
            <a:extLst>
              <a:ext uri="{FF2B5EF4-FFF2-40B4-BE49-F238E27FC236}">
                <a16:creationId xmlns="" xmlns:a16="http://schemas.microsoft.com/office/drawing/2014/main" id="{81CCDCF1-0D36-4143-AA2E-3307D08FE143}"/>
              </a:ext>
            </a:extLst>
          </p:cNvPr>
          <p:cNvSpPr txBox="1">
            <a:spLocks noChangeArrowheads="1"/>
          </p:cNvSpPr>
          <p:nvPr/>
        </p:nvSpPr>
        <p:spPr bwMode="auto">
          <a:xfrm>
            <a:off x="3873912" y="2852936"/>
            <a:ext cx="1418168" cy="1198978"/>
          </a:xfrm>
          <a:prstGeom prst="rect">
            <a:avLst/>
          </a:prstGeom>
          <a:noFill/>
          <a:ln w="9525">
            <a:noFill/>
            <a:miter lim="800000"/>
            <a:headEnd/>
            <a:tailEnd/>
          </a:ln>
        </p:spPr>
        <p:txBody>
          <a:bodyPr wrap="square" lIns="90100" tIns="45051" rIns="90100" bIns="45051">
            <a:spAutoFit/>
          </a:bodyPr>
          <a:lstStyle/>
          <a:p>
            <a:pPr algn="ctr" defTabSz="900552">
              <a:defRPr/>
            </a:pPr>
            <a:r>
              <a:rPr lang="zh-CN" altLang="en-US" sz="2400" b="1" dirty="0" smtClean="0">
                <a:solidFill>
                  <a:schemeClr val="bg1"/>
                </a:solidFill>
                <a:latin typeface="微软雅黑" pitchFamily="34" charset="-122"/>
                <a:ea typeface="微软雅黑" pitchFamily="34" charset="-122"/>
              </a:rPr>
              <a:t>不需持危险废物综合许可证</a:t>
            </a:r>
            <a:endParaRPr lang="en-US" altLang="zh-CN" sz="2400" b="1" dirty="0" smtClean="0">
              <a:solidFill>
                <a:schemeClr val="bg1"/>
              </a:solidFill>
              <a:latin typeface="微软雅黑" pitchFamily="34" charset="-122"/>
              <a:ea typeface="微软雅黑" pitchFamily="34" charset="-122"/>
            </a:endParaRPr>
          </a:p>
        </p:txBody>
      </p:sp>
      <p:sp>
        <p:nvSpPr>
          <p:cNvPr id="15" name="TextBox 36">
            <a:extLst>
              <a:ext uri="{FF2B5EF4-FFF2-40B4-BE49-F238E27FC236}">
                <a16:creationId xmlns="" xmlns:a16="http://schemas.microsoft.com/office/drawing/2014/main" id="{81FFA364-33F7-4DA0-8E7F-96CDA1EFEED6}"/>
              </a:ext>
            </a:extLst>
          </p:cNvPr>
          <p:cNvSpPr txBox="1"/>
          <p:nvPr/>
        </p:nvSpPr>
        <p:spPr>
          <a:xfrm>
            <a:off x="162075" y="2060848"/>
            <a:ext cx="2033661"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lgn="r">
              <a:defRPr/>
            </a:pPr>
            <a:r>
              <a:rPr lang="zh-CN" altLang="en-US" b="1" dirty="0" smtClean="0">
                <a:solidFill>
                  <a:srgbClr val="FFFF00"/>
                </a:solidFill>
                <a:latin typeface="+mj-ea"/>
                <a:ea typeface="+mj-ea"/>
                <a:sym typeface="+mn-lt"/>
              </a:rPr>
              <a:t>满足相应豁免条件</a:t>
            </a:r>
            <a:endParaRPr kumimoji="0" lang="en-US" b="1" i="0" u="none" strike="noStrike" kern="1200" cap="none" spc="0" normalizeH="0" baseline="0" noProof="0" dirty="0">
              <a:ln>
                <a:noFill/>
              </a:ln>
              <a:solidFill>
                <a:srgbClr val="FFFF00"/>
              </a:solidFill>
              <a:effectLst/>
              <a:uLnTx/>
              <a:uFillTx/>
              <a:latin typeface="+mj-ea"/>
              <a:ea typeface="+mj-ea"/>
              <a:cs typeface="+mn-cs"/>
              <a:sym typeface="+mn-lt"/>
            </a:endParaRPr>
          </a:p>
        </p:txBody>
      </p:sp>
      <p:cxnSp>
        <p:nvCxnSpPr>
          <p:cNvPr id="16" name="直接连接符 15">
            <a:extLst>
              <a:ext uri="{FF2B5EF4-FFF2-40B4-BE49-F238E27FC236}">
                <a16:creationId xmlns="" xmlns:a16="http://schemas.microsoft.com/office/drawing/2014/main" id="{8FEAFED2-53CB-4B42-800D-1C518B5A99C1}"/>
              </a:ext>
            </a:extLst>
          </p:cNvPr>
          <p:cNvCxnSpPr/>
          <p:nvPr/>
        </p:nvCxnSpPr>
        <p:spPr>
          <a:xfrm>
            <a:off x="179512" y="2420888"/>
            <a:ext cx="1800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36">
            <a:extLst>
              <a:ext uri="{FF2B5EF4-FFF2-40B4-BE49-F238E27FC236}">
                <a16:creationId xmlns="" xmlns:a16="http://schemas.microsoft.com/office/drawing/2014/main" id="{12026AF9-5FBC-4C35-8666-ECB460F4F176}"/>
              </a:ext>
            </a:extLst>
          </p:cNvPr>
          <p:cNvSpPr txBox="1"/>
          <p:nvPr/>
        </p:nvSpPr>
        <p:spPr>
          <a:xfrm>
            <a:off x="179512" y="4728943"/>
            <a:ext cx="2088233"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lgn="r">
              <a:defRPr/>
            </a:pPr>
            <a:r>
              <a:rPr lang="zh-CN" altLang="en-US" b="1" dirty="0" smtClean="0">
                <a:solidFill>
                  <a:srgbClr val="FFFF00"/>
                </a:solidFill>
                <a:latin typeface="+mj-ea"/>
                <a:ea typeface="+mj-ea"/>
                <a:sym typeface="+mn-lt"/>
              </a:rPr>
              <a:t>确保风险可控前提</a:t>
            </a:r>
            <a:endParaRPr kumimoji="0" lang="en-US" b="1" i="0" u="none" strike="noStrike" kern="1200" cap="none" spc="0" normalizeH="0" baseline="0" noProof="0" dirty="0">
              <a:ln>
                <a:noFill/>
              </a:ln>
              <a:solidFill>
                <a:srgbClr val="FFFF00"/>
              </a:solidFill>
              <a:effectLst/>
              <a:uLnTx/>
              <a:uFillTx/>
              <a:latin typeface="+mj-ea"/>
              <a:ea typeface="+mj-ea"/>
              <a:cs typeface="+mn-cs"/>
              <a:sym typeface="+mn-lt"/>
            </a:endParaRPr>
          </a:p>
        </p:txBody>
      </p:sp>
      <p:cxnSp>
        <p:nvCxnSpPr>
          <p:cNvPr id="18" name="直接连接符 17">
            <a:extLst>
              <a:ext uri="{FF2B5EF4-FFF2-40B4-BE49-F238E27FC236}">
                <a16:creationId xmlns="" xmlns:a16="http://schemas.microsoft.com/office/drawing/2014/main" id="{C8764AF3-2107-4785-B21A-1BF82FCB724F}"/>
              </a:ext>
            </a:extLst>
          </p:cNvPr>
          <p:cNvCxnSpPr/>
          <p:nvPr/>
        </p:nvCxnSpPr>
        <p:spPr>
          <a:xfrm>
            <a:off x="251520" y="5157192"/>
            <a:ext cx="201622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36">
            <a:extLst>
              <a:ext uri="{FF2B5EF4-FFF2-40B4-BE49-F238E27FC236}">
                <a16:creationId xmlns="" xmlns:a16="http://schemas.microsoft.com/office/drawing/2014/main" id="{01D305B7-822A-4844-8810-D8DC68EB47B7}"/>
              </a:ext>
            </a:extLst>
          </p:cNvPr>
          <p:cNvSpPr txBox="1"/>
          <p:nvPr/>
        </p:nvSpPr>
        <p:spPr>
          <a:xfrm flipH="1">
            <a:off x="7236296" y="2060848"/>
            <a:ext cx="1889645" cy="64633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defRPr/>
            </a:pPr>
            <a:r>
              <a:rPr kumimoji="0" lang="zh-CN" altLang="en-US" b="1" i="0" u="none" strike="noStrike" kern="1200" cap="none" spc="0" normalizeH="0" baseline="0" noProof="0" dirty="0" smtClean="0">
                <a:ln>
                  <a:noFill/>
                </a:ln>
                <a:solidFill>
                  <a:srgbClr val="FFFF00"/>
                </a:solidFill>
                <a:effectLst/>
                <a:uLnTx/>
                <a:uFillTx/>
                <a:latin typeface="+mj-ea"/>
                <a:ea typeface="+mj-ea"/>
                <a:cs typeface="+mn-cs"/>
                <a:sym typeface="+mn-lt"/>
              </a:rPr>
              <a:t>向省生态环境</a:t>
            </a:r>
            <a:endParaRPr kumimoji="0" lang="en-US" altLang="zh-CN" b="1" i="0" u="none" strike="noStrike" kern="1200" cap="none" spc="0" normalizeH="0" baseline="0" noProof="0" dirty="0" smtClean="0">
              <a:ln>
                <a:noFill/>
              </a:ln>
              <a:solidFill>
                <a:srgbClr val="FFFF00"/>
              </a:solidFill>
              <a:effectLst/>
              <a:uLnTx/>
              <a:uFillTx/>
              <a:latin typeface="+mj-ea"/>
              <a:ea typeface="+mj-ea"/>
              <a:cs typeface="+mn-cs"/>
              <a:sym typeface="+mn-lt"/>
            </a:endParaRPr>
          </a:p>
          <a:p>
            <a:pPr lvl="0">
              <a:defRPr/>
            </a:pPr>
            <a:r>
              <a:rPr kumimoji="0" lang="zh-CN" altLang="en-US" b="1" i="0" u="none" strike="noStrike" kern="1200" cap="none" spc="0" normalizeH="0" baseline="0" noProof="0" dirty="0" smtClean="0">
                <a:ln>
                  <a:noFill/>
                </a:ln>
                <a:solidFill>
                  <a:srgbClr val="FFFF00"/>
                </a:solidFill>
                <a:effectLst/>
                <a:uLnTx/>
                <a:uFillTx/>
                <a:latin typeface="+mj-ea"/>
                <a:ea typeface="+mj-ea"/>
                <a:cs typeface="+mn-cs"/>
                <a:sym typeface="+mn-lt"/>
              </a:rPr>
              <a:t>部门提出申请</a:t>
            </a:r>
            <a:endParaRPr kumimoji="0" lang="en-US" b="1" i="0" u="none" strike="noStrike" kern="1200" cap="none" spc="0" normalizeH="0" baseline="0" noProof="0" dirty="0">
              <a:ln>
                <a:noFill/>
              </a:ln>
              <a:solidFill>
                <a:srgbClr val="FFFF00"/>
              </a:solidFill>
              <a:effectLst/>
              <a:uLnTx/>
              <a:uFillTx/>
              <a:latin typeface="+mj-ea"/>
              <a:ea typeface="+mj-ea"/>
              <a:cs typeface="+mn-cs"/>
              <a:sym typeface="+mn-lt"/>
            </a:endParaRPr>
          </a:p>
        </p:txBody>
      </p:sp>
      <p:cxnSp>
        <p:nvCxnSpPr>
          <p:cNvPr id="20" name="直接连接符 19">
            <a:extLst>
              <a:ext uri="{FF2B5EF4-FFF2-40B4-BE49-F238E27FC236}">
                <a16:creationId xmlns="" xmlns:a16="http://schemas.microsoft.com/office/drawing/2014/main" id="{CD87FBEC-C717-44D1-8CEA-656D535D23D7}"/>
              </a:ext>
            </a:extLst>
          </p:cNvPr>
          <p:cNvCxnSpPr/>
          <p:nvPr/>
        </p:nvCxnSpPr>
        <p:spPr>
          <a:xfrm flipH="1">
            <a:off x="7380312" y="2708920"/>
            <a:ext cx="158417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 xmlns:a16="http://schemas.microsoft.com/office/drawing/2014/main" id="{C3C93B4C-5BEE-42A6-A188-BCC1210F2426}"/>
              </a:ext>
            </a:extLst>
          </p:cNvPr>
          <p:cNvSpPr txBox="1"/>
          <p:nvPr/>
        </p:nvSpPr>
        <p:spPr>
          <a:xfrm flipH="1">
            <a:off x="6876256" y="4582869"/>
            <a:ext cx="1889645" cy="64633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defRPr/>
            </a:pPr>
            <a:r>
              <a:rPr lang="zh-CN" altLang="en-US" b="1" dirty="0" smtClean="0">
                <a:solidFill>
                  <a:srgbClr val="FFFF00"/>
                </a:solidFill>
                <a:latin typeface="黑体" pitchFamily="49" charset="-122"/>
                <a:ea typeface="黑体" pitchFamily="49" charset="-122"/>
                <a:sym typeface="+mn-lt"/>
              </a:rPr>
              <a:t>根据省生态环境部门确定的方案</a:t>
            </a:r>
            <a:endParaRPr lang="en-US" altLang="zh-CN" b="1" dirty="0">
              <a:solidFill>
                <a:srgbClr val="FFFF00"/>
              </a:solidFill>
              <a:latin typeface="黑体" pitchFamily="49" charset="-122"/>
              <a:ea typeface="黑体" pitchFamily="49" charset="-122"/>
              <a:sym typeface="+mn-lt"/>
            </a:endParaRPr>
          </a:p>
        </p:txBody>
      </p:sp>
      <p:cxnSp>
        <p:nvCxnSpPr>
          <p:cNvPr id="22" name="直接连接符 21">
            <a:extLst>
              <a:ext uri="{FF2B5EF4-FFF2-40B4-BE49-F238E27FC236}">
                <a16:creationId xmlns="" xmlns:a16="http://schemas.microsoft.com/office/drawing/2014/main" id="{0D8A47C3-4B9D-44BA-BB9B-9F4B70B2744D}"/>
              </a:ext>
            </a:extLst>
          </p:cNvPr>
          <p:cNvCxnSpPr/>
          <p:nvPr/>
        </p:nvCxnSpPr>
        <p:spPr>
          <a:xfrm flipH="1">
            <a:off x="6978292" y="5227142"/>
            <a:ext cx="172819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27">
            <a:extLst>
              <a:ext uri="{FF2B5EF4-FFF2-40B4-BE49-F238E27FC236}">
                <a16:creationId xmlns="" xmlns:a16="http://schemas.microsoft.com/office/drawing/2014/main" id="{B2A99984-2C43-4D3B-B4E2-0457596FBAFD}"/>
              </a:ext>
            </a:extLst>
          </p:cNvPr>
          <p:cNvSpPr>
            <a:spLocks noEditPoints="1"/>
          </p:cNvSpPr>
          <p:nvPr/>
        </p:nvSpPr>
        <p:spPr bwMode="auto">
          <a:xfrm>
            <a:off x="2097080" y="2609946"/>
            <a:ext cx="489497" cy="488708"/>
          </a:xfrm>
          <a:custGeom>
            <a:avLst/>
            <a:gdLst>
              <a:gd name="connsiteX0" fmla="*/ 536383 w 609459"/>
              <a:gd name="connsiteY0" fmla="*/ 348091 h 608477"/>
              <a:gd name="connsiteX1" fmla="*/ 570534 w 609459"/>
              <a:gd name="connsiteY1" fmla="*/ 382183 h 608477"/>
              <a:gd name="connsiteX2" fmla="*/ 570534 w 609459"/>
              <a:gd name="connsiteY2" fmla="*/ 569688 h 608477"/>
              <a:gd name="connsiteX3" fmla="*/ 476686 w 609459"/>
              <a:gd name="connsiteY3" fmla="*/ 608477 h 608477"/>
              <a:gd name="connsiteX4" fmla="*/ 382703 w 609459"/>
              <a:gd name="connsiteY4" fmla="*/ 569688 h 608477"/>
              <a:gd name="connsiteX5" fmla="*/ 231712 w 609459"/>
              <a:gd name="connsiteY5" fmla="*/ 418959 h 608477"/>
              <a:gd name="connsiteX6" fmla="*/ 294233 w 609459"/>
              <a:gd name="connsiteY6" fmla="*/ 356413 h 608477"/>
              <a:gd name="connsiteX7" fmla="*/ 445358 w 609459"/>
              <a:gd name="connsiteY7" fmla="*/ 507276 h 608477"/>
              <a:gd name="connsiteX8" fmla="*/ 508013 w 609459"/>
              <a:gd name="connsiteY8" fmla="*/ 507276 h 608477"/>
              <a:gd name="connsiteX9" fmla="*/ 508013 w 609459"/>
              <a:gd name="connsiteY9" fmla="*/ 444729 h 608477"/>
              <a:gd name="connsiteX10" fmla="*/ 473728 w 609459"/>
              <a:gd name="connsiteY10" fmla="*/ 410638 h 608477"/>
              <a:gd name="connsiteX11" fmla="*/ 189939 w 609459"/>
              <a:gd name="connsiteY11" fmla="*/ 231446 h 608477"/>
              <a:gd name="connsiteX12" fmla="*/ 252456 w 609459"/>
              <a:gd name="connsiteY12" fmla="*/ 293860 h 608477"/>
              <a:gd name="connsiteX13" fmla="*/ 101475 w 609459"/>
              <a:gd name="connsiteY13" fmla="*/ 444726 h 608477"/>
              <a:gd name="connsiteX14" fmla="*/ 101475 w 609459"/>
              <a:gd name="connsiteY14" fmla="*/ 507273 h 608477"/>
              <a:gd name="connsiteX15" fmla="*/ 163991 w 609459"/>
              <a:gd name="connsiteY15" fmla="*/ 507273 h 608477"/>
              <a:gd name="connsiteX16" fmla="*/ 198275 w 609459"/>
              <a:gd name="connsiteY16" fmla="*/ 473047 h 608477"/>
              <a:gd name="connsiteX17" fmla="*/ 260926 w 609459"/>
              <a:gd name="connsiteY17" fmla="*/ 535594 h 608477"/>
              <a:gd name="connsiteX18" fmla="*/ 226643 w 609459"/>
              <a:gd name="connsiteY18" fmla="*/ 569687 h 608477"/>
              <a:gd name="connsiteX19" fmla="*/ 132666 w 609459"/>
              <a:gd name="connsiteY19" fmla="*/ 608477 h 608477"/>
              <a:gd name="connsiteX20" fmla="*/ 38823 w 609459"/>
              <a:gd name="connsiteY20" fmla="*/ 569687 h 608477"/>
              <a:gd name="connsiteX21" fmla="*/ 38823 w 609459"/>
              <a:gd name="connsiteY21" fmla="*/ 382178 h 608477"/>
              <a:gd name="connsiteX22" fmla="*/ 132716 w 609459"/>
              <a:gd name="connsiteY22" fmla="*/ 1 h 608477"/>
              <a:gd name="connsiteX23" fmla="*/ 226614 w 609459"/>
              <a:gd name="connsiteY23" fmla="*/ 38771 h 608477"/>
              <a:gd name="connsiteX24" fmla="*/ 377712 w 609459"/>
              <a:gd name="connsiteY24" fmla="*/ 189688 h 608477"/>
              <a:gd name="connsiteX25" fmla="*/ 315068 w 609459"/>
              <a:gd name="connsiteY25" fmla="*/ 252124 h 608477"/>
              <a:gd name="connsiteX26" fmla="*/ 163970 w 609459"/>
              <a:gd name="connsiteY26" fmla="*/ 101340 h 608477"/>
              <a:gd name="connsiteX27" fmla="*/ 101461 w 609459"/>
              <a:gd name="connsiteY27" fmla="*/ 101340 h 608477"/>
              <a:gd name="connsiteX28" fmla="*/ 101461 w 609459"/>
              <a:gd name="connsiteY28" fmla="*/ 163775 h 608477"/>
              <a:gd name="connsiteX29" fmla="*/ 135606 w 609459"/>
              <a:gd name="connsiteY29" fmla="*/ 198013 h 608477"/>
              <a:gd name="connsiteX30" fmla="*/ 72962 w 609459"/>
              <a:gd name="connsiteY30" fmla="*/ 260448 h 608477"/>
              <a:gd name="connsiteX31" fmla="*/ 38817 w 609459"/>
              <a:gd name="connsiteY31" fmla="*/ 226344 h 608477"/>
              <a:gd name="connsiteX32" fmla="*/ 38817 w 609459"/>
              <a:gd name="connsiteY32" fmla="*/ 38771 h 608477"/>
              <a:gd name="connsiteX33" fmla="*/ 132716 w 609459"/>
              <a:gd name="connsiteY33" fmla="*/ 1 h 608477"/>
              <a:gd name="connsiteX34" fmla="*/ 476678 w 609459"/>
              <a:gd name="connsiteY34" fmla="*/ 0 h 608477"/>
              <a:gd name="connsiteX35" fmla="*/ 570537 w 609459"/>
              <a:gd name="connsiteY35" fmla="*/ 38767 h 608477"/>
              <a:gd name="connsiteX36" fmla="*/ 570537 w 609459"/>
              <a:gd name="connsiteY36" fmla="*/ 226327 h 608477"/>
              <a:gd name="connsiteX37" fmla="*/ 419556 w 609459"/>
              <a:gd name="connsiteY37" fmla="*/ 377234 h 608477"/>
              <a:gd name="connsiteX38" fmla="*/ 356905 w 609459"/>
              <a:gd name="connsiteY38" fmla="*/ 314670 h 608477"/>
              <a:gd name="connsiteX39" fmla="*/ 508021 w 609459"/>
              <a:gd name="connsiteY39" fmla="*/ 163762 h 608477"/>
              <a:gd name="connsiteX40" fmla="*/ 508021 w 609459"/>
              <a:gd name="connsiteY40" fmla="*/ 101332 h 608477"/>
              <a:gd name="connsiteX41" fmla="*/ 445369 w 609459"/>
              <a:gd name="connsiteY41" fmla="*/ 101332 h 608477"/>
              <a:gd name="connsiteX42" fmla="*/ 411220 w 609459"/>
              <a:gd name="connsiteY42" fmla="*/ 135434 h 608477"/>
              <a:gd name="connsiteX43" fmla="*/ 348569 w 609459"/>
              <a:gd name="connsiteY43" fmla="*/ 72869 h 608477"/>
              <a:gd name="connsiteX44" fmla="*/ 382718 w 609459"/>
              <a:gd name="connsiteY44" fmla="*/ 38767 h 608477"/>
              <a:gd name="connsiteX45" fmla="*/ 476678 w 609459"/>
              <a:gd name="connsiteY45" fmla="*/ 0 h 60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9459" h="608477">
                <a:moveTo>
                  <a:pt x="536383" y="348091"/>
                </a:moveTo>
                <a:lnTo>
                  <a:pt x="570534" y="382183"/>
                </a:lnTo>
                <a:cubicBezTo>
                  <a:pt x="622433" y="433992"/>
                  <a:pt x="622433" y="518013"/>
                  <a:pt x="570534" y="569688"/>
                </a:cubicBezTo>
                <a:cubicBezTo>
                  <a:pt x="544719" y="595592"/>
                  <a:pt x="510702" y="608477"/>
                  <a:pt x="476686" y="608477"/>
                </a:cubicBezTo>
                <a:cubicBezTo>
                  <a:pt x="442669" y="608477"/>
                  <a:pt x="408652" y="595592"/>
                  <a:pt x="382703" y="569688"/>
                </a:cubicBezTo>
                <a:lnTo>
                  <a:pt x="231712" y="418959"/>
                </a:lnTo>
                <a:lnTo>
                  <a:pt x="294233" y="356413"/>
                </a:lnTo>
                <a:lnTo>
                  <a:pt x="445358" y="507276"/>
                </a:lnTo>
                <a:cubicBezTo>
                  <a:pt x="462568" y="524456"/>
                  <a:pt x="490669" y="524456"/>
                  <a:pt x="508013" y="507276"/>
                </a:cubicBezTo>
                <a:cubicBezTo>
                  <a:pt x="525223" y="489961"/>
                  <a:pt x="525223" y="462044"/>
                  <a:pt x="508013" y="444729"/>
                </a:cubicBezTo>
                <a:lnTo>
                  <a:pt x="473728" y="410638"/>
                </a:lnTo>
                <a:close/>
                <a:moveTo>
                  <a:pt x="189939" y="231446"/>
                </a:moveTo>
                <a:lnTo>
                  <a:pt x="252456" y="293860"/>
                </a:lnTo>
                <a:lnTo>
                  <a:pt x="101475" y="444726"/>
                </a:lnTo>
                <a:cubicBezTo>
                  <a:pt x="84131" y="461906"/>
                  <a:pt x="84131" y="489959"/>
                  <a:pt x="101475" y="507273"/>
                </a:cubicBezTo>
                <a:cubicBezTo>
                  <a:pt x="118683" y="524454"/>
                  <a:pt x="146782" y="524454"/>
                  <a:pt x="163991" y="507273"/>
                </a:cubicBezTo>
                <a:lnTo>
                  <a:pt x="198275" y="473047"/>
                </a:lnTo>
                <a:lnTo>
                  <a:pt x="260926" y="535594"/>
                </a:lnTo>
                <a:lnTo>
                  <a:pt x="226643" y="569687"/>
                </a:lnTo>
                <a:cubicBezTo>
                  <a:pt x="200695" y="595592"/>
                  <a:pt x="166680" y="608477"/>
                  <a:pt x="132666" y="608477"/>
                </a:cubicBezTo>
                <a:cubicBezTo>
                  <a:pt x="98651" y="608477"/>
                  <a:pt x="64637" y="595592"/>
                  <a:pt x="38823" y="569687"/>
                </a:cubicBezTo>
                <a:cubicBezTo>
                  <a:pt x="-12938" y="518011"/>
                  <a:pt x="-12938" y="433988"/>
                  <a:pt x="38823" y="382178"/>
                </a:cubicBezTo>
                <a:close/>
                <a:moveTo>
                  <a:pt x="132716" y="1"/>
                </a:moveTo>
                <a:cubicBezTo>
                  <a:pt x="166726" y="1"/>
                  <a:pt x="200737" y="12924"/>
                  <a:pt x="226614" y="38771"/>
                </a:cubicBezTo>
                <a:lnTo>
                  <a:pt x="377712" y="189688"/>
                </a:lnTo>
                <a:lnTo>
                  <a:pt x="315068" y="252124"/>
                </a:lnTo>
                <a:lnTo>
                  <a:pt x="163970" y="101340"/>
                </a:lnTo>
                <a:cubicBezTo>
                  <a:pt x="146763" y="84019"/>
                  <a:pt x="118668" y="84019"/>
                  <a:pt x="101461" y="101340"/>
                </a:cubicBezTo>
                <a:cubicBezTo>
                  <a:pt x="84120" y="118526"/>
                  <a:pt x="84120" y="146588"/>
                  <a:pt x="101461" y="163775"/>
                </a:cubicBezTo>
                <a:lnTo>
                  <a:pt x="135606" y="198013"/>
                </a:lnTo>
                <a:lnTo>
                  <a:pt x="72962" y="260448"/>
                </a:lnTo>
                <a:lnTo>
                  <a:pt x="38817" y="226344"/>
                </a:lnTo>
                <a:cubicBezTo>
                  <a:pt x="-12938" y="174650"/>
                  <a:pt x="-12938" y="90464"/>
                  <a:pt x="38817" y="38771"/>
                </a:cubicBezTo>
                <a:cubicBezTo>
                  <a:pt x="64695" y="12924"/>
                  <a:pt x="98705" y="1"/>
                  <a:pt x="132716" y="1"/>
                </a:cubicBezTo>
                <a:close/>
                <a:moveTo>
                  <a:pt x="476678" y="0"/>
                </a:moveTo>
                <a:cubicBezTo>
                  <a:pt x="510676" y="0"/>
                  <a:pt x="544657" y="12923"/>
                  <a:pt x="570537" y="38767"/>
                </a:cubicBezTo>
                <a:cubicBezTo>
                  <a:pt x="622433" y="90457"/>
                  <a:pt x="622433" y="174637"/>
                  <a:pt x="570537" y="226327"/>
                </a:cubicBezTo>
                <a:lnTo>
                  <a:pt x="419556" y="377234"/>
                </a:lnTo>
                <a:lnTo>
                  <a:pt x="356905" y="314670"/>
                </a:lnTo>
                <a:lnTo>
                  <a:pt x="508021" y="163762"/>
                </a:lnTo>
                <a:cubicBezTo>
                  <a:pt x="525229" y="146577"/>
                  <a:pt x="525229" y="118517"/>
                  <a:pt x="508021" y="101332"/>
                </a:cubicBezTo>
                <a:cubicBezTo>
                  <a:pt x="490677" y="84013"/>
                  <a:pt x="462578" y="84013"/>
                  <a:pt x="445369" y="101332"/>
                </a:cubicBezTo>
                <a:lnTo>
                  <a:pt x="411220" y="135434"/>
                </a:lnTo>
                <a:lnTo>
                  <a:pt x="348569" y="72869"/>
                </a:lnTo>
                <a:lnTo>
                  <a:pt x="382718" y="38767"/>
                </a:lnTo>
                <a:cubicBezTo>
                  <a:pt x="408666" y="12923"/>
                  <a:pt x="442681" y="0"/>
                  <a:pt x="476678" y="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Freeform 27">
            <a:extLst>
              <a:ext uri="{FF2B5EF4-FFF2-40B4-BE49-F238E27FC236}">
                <a16:creationId xmlns="" xmlns:a16="http://schemas.microsoft.com/office/drawing/2014/main" id="{8FA63F8D-9DB1-453D-8356-33DE6709C414}"/>
              </a:ext>
            </a:extLst>
          </p:cNvPr>
          <p:cNvSpPr>
            <a:spLocks noEditPoints="1"/>
          </p:cNvSpPr>
          <p:nvPr/>
        </p:nvSpPr>
        <p:spPr bwMode="auto">
          <a:xfrm>
            <a:off x="6555172" y="2609912"/>
            <a:ext cx="489497" cy="488777"/>
          </a:xfrm>
          <a:custGeom>
            <a:avLst/>
            <a:gdLst>
              <a:gd name="T0" fmla="*/ 218 w 436"/>
              <a:gd name="T1" fmla="*/ 0 h 436"/>
              <a:gd name="T2" fmla="*/ 0 w 436"/>
              <a:gd name="T3" fmla="*/ 218 h 436"/>
              <a:gd name="T4" fmla="*/ 218 w 436"/>
              <a:gd name="T5" fmla="*/ 436 h 436"/>
              <a:gd name="T6" fmla="*/ 231 w 436"/>
              <a:gd name="T7" fmla="*/ 422 h 436"/>
              <a:gd name="T8" fmla="*/ 218 w 436"/>
              <a:gd name="T9" fmla="*/ 409 h 436"/>
              <a:gd name="T10" fmla="*/ 27 w 436"/>
              <a:gd name="T11" fmla="*/ 218 h 436"/>
              <a:gd name="T12" fmla="*/ 218 w 436"/>
              <a:gd name="T13" fmla="*/ 27 h 436"/>
              <a:gd name="T14" fmla="*/ 409 w 436"/>
              <a:gd name="T15" fmla="*/ 218 h 436"/>
              <a:gd name="T16" fmla="*/ 352 w 436"/>
              <a:gd name="T17" fmla="*/ 324 h 436"/>
              <a:gd name="T18" fmla="*/ 312 w 436"/>
              <a:gd name="T19" fmla="*/ 334 h 436"/>
              <a:gd name="T20" fmla="*/ 334 w 436"/>
              <a:gd name="T21" fmla="*/ 314 h 436"/>
              <a:gd name="T22" fmla="*/ 337 w 436"/>
              <a:gd name="T23" fmla="*/ 309 h 436"/>
              <a:gd name="T24" fmla="*/ 344 w 436"/>
              <a:gd name="T25" fmla="*/ 275 h 436"/>
              <a:gd name="T26" fmla="*/ 276 w 436"/>
              <a:gd name="T27" fmla="*/ 251 h 436"/>
              <a:gd name="T28" fmla="*/ 267 w 436"/>
              <a:gd name="T29" fmla="*/ 284 h 436"/>
              <a:gd name="T30" fmla="*/ 249 w 436"/>
              <a:gd name="T31" fmla="*/ 282 h 436"/>
              <a:gd name="T32" fmla="*/ 203 w 436"/>
              <a:gd name="T33" fmla="*/ 236 h 436"/>
              <a:gd name="T34" fmla="*/ 203 w 436"/>
              <a:gd name="T35" fmla="*/ 235 h 436"/>
              <a:gd name="T36" fmla="*/ 201 w 436"/>
              <a:gd name="T37" fmla="*/ 234 h 436"/>
              <a:gd name="T38" fmla="*/ 200 w 436"/>
              <a:gd name="T39" fmla="*/ 233 h 436"/>
              <a:gd name="T40" fmla="*/ 200 w 436"/>
              <a:gd name="T41" fmla="*/ 233 h 436"/>
              <a:gd name="T42" fmla="*/ 154 w 436"/>
              <a:gd name="T43" fmla="*/ 187 h 436"/>
              <a:gd name="T44" fmla="*/ 152 w 436"/>
              <a:gd name="T45" fmla="*/ 169 h 436"/>
              <a:gd name="T46" fmla="*/ 185 w 436"/>
              <a:gd name="T47" fmla="*/ 159 h 436"/>
              <a:gd name="T48" fmla="*/ 160 w 436"/>
              <a:gd name="T49" fmla="*/ 92 h 436"/>
              <a:gd name="T50" fmla="*/ 127 w 436"/>
              <a:gd name="T51" fmla="*/ 99 h 436"/>
              <a:gd name="T52" fmla="*/ 122 w 436"/>
              <a:gd name="T53" fmla="*/ 102 h 436"/>
              <a:gd name="T54" fmla="*/ 116 w 436"/>
              <a:gd name="T55" fmla="*/ 226 h 436"/>
              <a:gd name="T56" fmla="*/ 160 w 436"/>
              <a:gd name="T57" fmla="*/ 274 h 436"/>
              <a:gd name="T58" fmla="*/ 159 w 436"/>
              <a:gd name="T59" fmla="*/ 274 h 436"/>
              <a:gd name="T60" fmla="*/ 161 w 436"/>
              <a:gd name="T61" fmla="*/ 275 h 436"/>
              <a:gd name="T62" fmla="*/ 162 w 436"/>
              <a:gd name="T63" fmla="*/ 276 h 436"/>
              <a:gd name="T64" fmla="*/ 162 w 436"/>
              <a:gd name="T65" fmla="*/ 276 h 436"/>
              <a:gd name="T66" fmla="*/ 226 w 436"/>
              <a:gd name="T67" fmla="*/ 333 h 436"/>
              <a:gd name="T68" fmla="*/ 365 w 436"/>
              <a:gd name="T69" fmla="*/ 347 h 436"/>
              <a:gd name="T70" fmla="*/ 436 w 436"/>
              <a:gd name="T71" fmla="*/ 218 h 436"/>
              <a:gd name="T72" fmla="*/ 218 w 436"/>
              <a:gd name="T73"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436">
                <a:moveTo>
                  <a:pt x="218" y="0"/>
                </a:moveTo>
                <a:cubicBezTo>
                  <a:pt x="98" y="0"/>
                  <a:pt x="0" y="98"/>
                  <a:pt x="0" y="218"/>
                </a:cubicBezTo>
                <a:cubicBezTo>
                  <a:pt x="0" y="338"/>
                  <a:pt x="98" y="436"/>
                  <a:pt x="218" y="436"/>
                </a:cubicBezTo>
                <a:cubicBezTo>
                  <a:pt x="225" y="436"/>
                  <a:pt x="231" y="430"/>
                  <a:pt x="231" y="422"/>
                </a:cubicBezTo>
                <a:cubicBezTo>
                  <a:pt x="231" y="415"/>
                  <a:pt x="225" y="409"/>
                  <a:pt x="218" y="409"/>
                </a:cubicBezTo>
                <a:cubicBezTo>
                  <a:pt x="112" y="409"/>
                  <a:pt x="27" y="323"/>
                  <a:pt x="27" y="218"/>
                </a:cubicBezTo>
                <a:cubicBezTo>
                  <a:pt x="27" y="113"/>
                  <a:pt x="112" y="27"/>
                  <a:pt x="218" y="27"/>
                </a:cubicBezTo>
                <a:cubicBezTo>
                  <a:pt x="323" y="27"/>
                  <a:pt x="409" y="113"/>
                  <a:pt x="409" y="218"/>
                </a:cubicBezTo>
                <a:cubicBezTo>
                  <a:pt x="409" y="262"/>
                  <a:pt x="385" y="305"/>
                  <a:pt x="352" y="324"/>
                </a:cubicBezTo>
                <a:cubicBezTo>
                  <a:pt x="340" y="331"/>
                  <a:pt x="326" y="334"/>
                  <a:pt x="312" y="334"/>
                </a:cubicBezTo>
                <a:cubicBezTo>
                  <a:pt x="321" y="329"/>
                  <a:pt x="328" y="322"/>
                  <a:pt x="334" y="314"/>
                </a:cubicBezTo>
                <a:cubicBezTo>
                  <a:pt x="335" y="312"/>
                  <a:pt x="336" y="311"/>
                  <a:pt x="337" y="309"/>
                </a:cubicBezTo>
                <a:cubicBezTo>
                  <a:pt x="341" y="298"/>
                  <a:pt x="341" y="286"/>
                  <a:pt x="344" y="275"/>
                </a:cubicBezTo>
                <a:cubicBezTo>
                  <a:pt x="347" y="261"/>
                  <a:pt x="282" y="233"/>
                  <a:pt x="276" y="251"/>
                </a:cubicBezTo>
                <a:cubicBezTo>
                  <a:pt x="274" y="258"/>
                  <a:pt x="271" y="278"/>
                  <a:pt x="267" y="284"/>
                </a:cubicBezTo>
                <a:cubicBezTo>
                  <a:pt x="263" y="289"/>
                  <a:pt x="254" y="286"/>
                  <a:pt x="249" y="282"/>
                </a:cubicBezTo>
                <a:cubicBezTo>
                  <a:pt x="234" y="269"/>
                  <a:pt x="217" y="250"/>
                  <a:pt x="203" y="236"/>
                </a:cubicBezTo>
                <a:lnTo>
                  <a:pt x="203" y="235"/>
                </a:lnTo>
                <a:cubicBezTo>
                  <a:pt x="202" y="235"/>
                  <a:pt x="202" y="235"/>
                  <a:pt x="201" y="234"/>
                </a:cubicBezTo>
                <a:cubicBezTo>
                  <a:pt x="201" y="234"/>
                  <a:pt x="200" y="233"/>
                  <a:pt x="200" y="233"/>
                </a:cubicBezTo>
                <a:lnTo>
                  <a:pt x="200" y="233"/>
                </a:lnTo>
                <a:cubicBezTo>
                  <a:pt x="185" y="218"/>
                  <a:pt x="167" y="202"/>
                  <a:pt x="154" y="187"/>
                </a:cubicBezTo>
                <a:cubicBezTo>
                  <a:pt x="149" y="181"/>
                  <a:pt x="147" y="172"/>
                  <a:pt x="152" y="169"/>
                </a:cubicBezTo>
                <a:cubicBezTo>
                  <a:pt x="157" y="164"/>
                  <a:pt x="178" y="161"/>
                  <a:pt x="185" y="159"/>
                </a:cubicBezTo>
                <a:cubicBezTo>
                  <a:pt x="202" y="154"/>
                  <a:pt x="175" y="88"/>
                  <a:pt x="160" y="92"/>
                </a:cubicBezTo>
                <a:cubicBezTo>
                  <a:pt x="149" y="94"/>
                  <a:pt x="137" y="95"/>
                  <a:pt x="127" y="99"/>
                </a:cubicBezTo>
                <a:cubicBezTo>
                  <a:pt x="125" y="100"/>
                  <a:pt x="124" y="101"/>
                  <a:pt x="122" y="102"/>
                </a:cubicBezTo>
                <a:cubicBezTo>
                  <a:pt x="85" y="126"/>
                  <a:pt x="80" y="183"/>
                  <a:pt x="116" y="226"/>
                </a:cubicBezTo>
                <a:cubicBezTo>
                  <a:pt x="130" y="242"/>
                  <a:pt x="145" y="258"/>
                  <a:pt x="160" y="274"/>
                </a:cubicBezTo>
                <a:lnTo>
                  <a:pt x="159" y="274"/>
                </a:lnTo>
                <a:cubicBezTo>
                  <a:pt x="160" y="274"/>
                  <a:pt x="160" y="274"/>
                  <a:pt x="161" y="275"/>
                </a:cubicBezTo>
                <a:cubicBezTo>
                  <a:pt x="161" y="275"/>
                  <a:pt x="161" y="276"/>
                  <a:pt x="162" y="276"/>
                </a:cubicBezTo>
                <a:lnTo>
                  <a:pt x="162" y="276"/>
                </a:lnTo>
                <a:cubicBezTo>
                  <a:pt x="177" y="291"/>
                  <a:pt x="196" y="313"/>
                  <a:pt x="226" y="333"/>
                </a:cubicBezTo>
                <a:cubicBezTo>
                  <a:pt x="288" y="375"/>
                  <a:pt x="336" y="363"/>
                  <a:pt x="365" y="347"/>
                </a:cubicBezTo>
                <a:cubicBezTo>
                  <a:pt x="414" y="321"/>
                  <a:pt x="436" y="263"/>
                  <a:pt x="436" y="218"/>
                </a:cubicBezTo>
                <a:cubicBezTo>
                  <a:pt x="436" y="98"/>
                  <a:pt x="338" y="0"/>
                  <a:pt x="218" y="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Freeform 27">
            <a:extLst>
              <a:ext uri="{FF2B5EF4-FFF2-40B4-BE49-F238E27FC236}">
                <a16:creationId xmlns="" xmlns:a16="http://schemas.microsoft.com/office/drawing/2014/main" id="{CBD58B6B-2D57-4E12-BF58-5E3877533569}"/>
              </a:ext>
            </a:extLst>
          </p:cNvPr>
          <p:cNvSpPr>
            <a:spLocks noEditPoints="1"/>
          </p:cNvSpPr>
          <p:nvPr/>
        </p:nvSpPr>
        <p:spPr bwMode="auto">
          <a:xfrm>
            <a:off x="2611569" y="4747189"/>
            <a:ext cx="489497" cy="488789"/>
          </a:xfrm>
          <a:custGeom>
            <a:avLst/>
            <a:gdLst>
              <a:gd name="connsiteX0" fmla="*/ 284011 w 607883"/>
              <a:gd name="connsiteY0" fmla="*/ 173732 h 607004"/>
              <a:gd name="connsiteX1" fmla="*/ 323619 w 607883"/>
              <a:gd name="connsiteY1" fmla="*/ 179065 h 607004"/>
              <a:gd name="connsiteX2" fmla="*/ 231607 w 607883"/>
              <a:gd name="connsiteY2" fmla="*/ 270946 h 607004"/>
              <a:gd name="connsiteX3" fmla="*/ 231607 w 607883"/>
              <a:gd name="connsiteY3" fmla="*/ 375716 h 607004"/>
              <a:gd name="connsiteX4" fmla="*/ 284011 w 607883"/>
              <a:gd name="connsiteY4" fmla="*/ 397381 h 607004"/>
              <a:gd name="connsiteX5" fmla="*/ 336525 w 607883"/>
              <a:gd name="connsiteY5" fmla="*/ 375716 h 607004"/>
              <a:gd name="connsiteX6" fmla="*/ 428536 w 607883"/>
              <a:gd name="connsiteY6" fmla="*/ 283834 h 607004"/>
              <a:gd name="connsiteX7" fmla="*/ 433765 w 607883"/>
              <a:gd name="connsiteY7" fmla="*/ 323275 h 607004"/>
              <a:gd name="connsiteX8" fmla="*/ 284011 w 607883"/>
              <a:gd name="connsiteY8" fmla="*/ 472930 h 607004"/>
              <a:gd name="connsiteX9" fmla="*/ 134145 w 607883"/>
              <a:gd name="connsiteY9" fmla="*/ 323275 h 607004"/>
              <a:gd name="connsiteX10" fmla="*/ 284011 w 607883"/>
              <a:gd name="connsiteY10" fmla="*/ 173732 h 607004"/>
              <a:gd name="connsiteX11" fmla="*/ 284035 w 607883"/>
              <a:gd name="connsiteY11" fmla="*/ 39658 h 607004"/>
              <a:gd name="connsiteX12" fmla="*/ 402633 w 607883"/>
              <a:gd name="connsiteY12" fmla="*/ 65431 h 607004"/>
              <a:gd name="connsiteX13" fmla="*/ 408307 w 607883"/>
              <a:gd name="connsiteY13" fmla="*/ 94426 h 607004"/>
              <a:gd name="connsiteX14" fmla="*/ 369924 w 607883"/>
              <a:gd name="connsiteY14" fmla="*/ 132864 h 607004"/>
              <a:gd name="connsiteX15" fmla="*/ 284035 w 607883"/>
              <a:gd name="connsiteY15" fmla="*/ 114423 h 607004"/>
              <a:gd name="connsiteX16" fmla="*/ 74875 w 607883"/>
              <a:gd name="connsiteY16" fmla="*/ 323275 h 607004"/>
              <a:gd name="connsiteX17" fmla="*/ 284035 w 607883"/>
              <a:gd name="connsiteY17" fmla="*/ 532128 h 607004"/>
              <a:gd name="connsiteX18" fmla="*/ 493195 w 607883"/>
              <a:gd name="connsiteY18" fmla="*/ 323275 h 607004"/>
              <a:gd name="connsiteX19" fmla="*/ 474726 w 607883"/>
              <a:gd name="connsiteY19" fmla="*/ 237624 h 607004"/>
              <a:gd name="connsiteX20" fmla="*/ 513221 w 607883"/>
              <a:gd name="connsiteY20" fmla="*/ 199186 h 607004"/>
              <a:gd name="connsiteX21" fmla="*/ 542258 w 607883"/>
              <a:gd name="connsiteY21" fmla="*/ 204852 h 607004"/>
              <a:gd name="connsiteX22" fmla="*/ 484962 w 607883"/>
              <a:gd name="connsiteY22" fmla="*/ 523907 h 607004"/>
              <a:gd name="connsiteX23" fmla="*/ 284035 w 607883"/>
              <a:gd name="connsiteY23" fmla="*/ 607004 h 607004"/>
              <a:gd name="connsiteX24" fmla="*/ 0 w 607883"/>
              <a:gd name="connsiteY24" fmla="*/ 323275 h 607004"/>
              <a:gd name="connsiteX25" fmla="*/ 284035 w 607883"/>
              <a:gd name="connsiteY25" fmla="*/ 39658 h 607004"/>
              <a:gd name="connsiteX26" fmla="*/ 506905 w 607883"/>
              <a:gd name="connsiteY26" fmla="*/ 0 h 607004"/>
              <a:gd name="connsiteX27" fmla="*/ 509798 w 607883"/>
              <a:gd name="connsiteY27" fmla="*/ 444 h 607004"/>
              <a:gd name="connsiteX28" fmla="*/ 516919 w 607883"/>
              <a:gd name="connsiteY28" fmla="*/ 8222 h 607004"/>
              <a:gd name="connsiteX29" fmla="*/ 531160 w 607883"/>
              <a:gd name="connsiteY29" fmla="*/ 76661 h 607004"/>
              <a:gd name="connsiteX30" fmla="*/ 599696 w 607883"/>
              <a:gd name="connsiteY30" fmla="*/ 90771 h 607004"/>
              <a:gd name="connsiteX31" fmla="*/ 607484 w 607883"/>
              <a:gd name="connsiteY31" fmla="*/ 97881 h 607004"/>
              <a:gd name="connsiteX32" fmla="*/ 604925 w 607883"/>
              <a:gd name="connsiteY32" fmla="*/ 108103 h 607004"/>
              <a:gd name="connsiteX33" fmla="*/ 555192 w 607883"/>
              <a:gd name="connsiteY33" fmla="*/ 157766 h 607004"/>
              <a:gd name="connsiteX34" fmla="*/ 547849 w 607883"/>
              <a:gd name="connsiteY34" fmla="*/ 160766 h 607004"/>
              <a:gd name="connsiteX35" fmla="*/ 545846 w 607883"/>
              <a:gd name="connsiteY35" fmla="*/ 160543 h 607004"/>
              <a:gd name="connsiteX36" fmla="*/ 498784 w 607883"/>
              <a:gd name="connsiteY36" fmla="*/ 150877 h 607004"/>
              <a:gd name="connsiteX37" fmla="*/ 305081 w 607883"/>
              <a:gd name="connsiteY37" fmla="*/ 344307 h 607004"/>
              <a:gd name="connsiteX38" fmla="*/ 263136 w 607883"/>
              <a:gd name="connsiteY38" fmla="*/ 344307 h 607004"/>
              <a:gd name="connsiteX39" fmla="*/ 263136 w 607883"/>
              <a:gd name="connsiteY39" fmla="*/ 302422 h 607004"/>
              <a:gd name="connsiteX40" fmla="*/ 456839 w 607883"/>
              <a:gd name="connsiteY40" fmla="*/ 108992 h 607004"/>
              <a:gd name="connsiteX41" fmla="*/ 447048 w 607883"/>
              <a:gd name="connsiteY41" fmla="*/ 61995 h 607004"/>
              <a:gd name="connsiteX42" fmla="*/ 449941 w 607883"/>
              <a:gd name="connsiteY42" fmla="*/ 52663 h 607004"/>
              <a:gd name="connsiteX43" fmla="*/ 499674 w 607883"/>
              <a:gd name="connsiteY43" fmla="*/ 3000 h 607004"/>
              <a:gd name="connsiteX44" fmla="*/ 506905 w 607883"/>
              <a:gd name="connsiteY4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883" h="607004">
                <a:moveTo>
                  <a:pt x="284011" y="173732"/>
                </a:moveTo>
                <a:cubicBezTo>
                  <a:pt x="297696" y="173732"/>
                  <a:pt x="311047" y="175510"/>
                  <a:pt x="323619" y="179065"/>
                </a:cubicBezTo>
                <a:lnTo>
                  <a:pt x="231607" y="270946"/>
                </a:lnTo>
                <a:cubicBezTo>
                  <a:pt x="202680" y="299833"/>
                  <a:pt x="202680" y="346829"/>
                  <a:pt x="231607" y="375716"/>
                </a:cubicBezTo>
                <a:cubicBezTo>
                  <a:pt x="245626" y="389715"/>
                  <a:pt x="264207" y="397381"/>
                  <a:pt x="284011" y="397381"/>
                </a:cubicBezTo>
                <a:cubicBezTo>
                  <a:pt x="303815" y="397381"/>
                  <a:pt x="322506" y="389715"/>
                  <a:pt x="336525" y="375716"/>
                </a:cubicBezTo>
                <a:lnTo>
                  <a:pt x="428536" y="283834"/>
                </a:lnTo>
                <a:cubicBezTo>
                  <a:pt x="431985" y="296389"/>
                  <a:pt x="433765" y="309610"/>
                  <a:pt x="433765" y="323275"/>
                </a:cubicBezTo>
                <a:cubicBezTo>
                  <a:pt x="433765" y="405824"/>
                  <a:pt x="366565" y="472930"/>
                  <a:pt x="284011" y="472930"/>
                </a:cubicBezTo>
                <a:cubicBezTo>
                  <a:pt x="201345" y="472930"/>
                  <a:pt x="134145" y="405824"/>
                  <a:pt x="134145" y="323275"/>
                </a:cubicBezTo>
                <a:cubicBezTo>
                  <a:pt x="134145" y="240838"/>
                  <a:pt x="201345" y="173732"/>
                  <a:pt x="284011" y="173732"/>
                </a:cubicBezTo>
                <a:close/>
                <a:moveTo>
                  <a:pt x="284035" y="39658"/>
                </a:moveTo>
                <a:cubicBezTo>
                  <a:pt x="325644" y="39658"/>
                  <a:pt x="365919" y="48545"/>
                  <a:pt x="402633" y="65431"/>
                </a:cubicBezTo>
                <a:cubicBezTo>
                  <a:pt x="403078" y="69431"/>
                  <a:pt x="402967" y="68653"/>
                  <a:pt x="408307" y="94426"/>
                </a:cubicBezTo>
                <a:lnTo>
                  <a:pt x="369924" y="132864"/>
                </a:lnTo>
                <a:cubicBezTo>
                  <a:pt x="343668" y="121088"/>
                  <a:pt x="314630" y="114423"/>
                  <a:pt x="284035" y="114423"/>
                </a:cubicBezTo>
                <a:cubicBezTo>
                  <a:pt x="168663" y="114423"/>
                  <a:pt x="74875" y="208184"/>
                  <a:pt x="74875" y="323275"/>
                </a:cubicBezTo>
                <a:cubicBezTo>
                  <a:pt x="74875" y="438478"/>
                  <a:pt x="168663" y="532128"/>
                  <a:pt x="284035" y="532128"/>
                </a:cubicBezTo>
                <a:cubicBezTo>
                  <a:pt x="399295" y="532128"/>
                  <a:pt x="493195" y="438478"/>
                  <a:pt x="493195" y="323275"/>
                </a:cubicBezTo>
                <a:cubicBezTo>
                  <a:pt x="493195" y="292836"/>
                  <a:pt x="486631" y="263841"/>
                  <a:pt x="474726" y="237624"/>
                </a:cubicBezTo>
                <a:lnTo>
                  <a:pt x="513221" y="199186"/>
                </a:lnTo>
                <a:cubicBezTo>
                  <a:pt x="538921" y="204518"/>
                  <a:pt x="538587" y="204518"/>
                  <a:pt x="542258" y="204852"/>
                </a:cubicBezTo>
                <a:cubicBezTo>
                  <a:pt x="590209" y="309611"/>
                  <a:pt x="571185" y="437811"/>
                  <a:pt x="484962" y="523907"/>
                </a:cubicBezTo>
                <a:cubicBezTo>
                  <a:pt x="431337" y="577454"/>
                  <a:pt x="359911" y="607004"/>
                  <a:pt x="284035" y="607004"/>
                </a:cubicBezTo>
                <a:cubicBezTo>
                  <a:pt x="127053" y="607004"/>
                  <a:pt x="0" y="480026"/>
                  <a:pt x="0" y="323275"/>
                </a:cubicBezTo>
                <a:cubicBezTo>
                  <a:pt x="0" y="166525"/>
                  <a:pt x="127053" y="39658"/>
                  <a:pt x="284035" y="39658"/>
                </a:cubicBezTo>
                <a:close/>
                <a:moveTo>
                  <a:pt x="506905" y="0"/>
                </a:moveTo>
                <a:cubicBezTo>
                  <a:pt x="507907" y="0"/>
                  <a:pt x="508908" y="111"/>
                  <a:pt x="509798" y="444"/>
                </a:cubicBezTo>
                <a:cubicBezTo>
                  <a:pt x="513470" y="1555"/>
                  <a:pt x="516251" y="4444"/>
                  <a:pt x="516919" y="8222"/>
                </a:cubicBezTo>
                <a:lnTo>
                  <a:pt x="531160" y="76661"/>
                </a:lnTo>
                <a:lnTo>
                  <a:pt x="599696" y="90771"/>
                </a:lnTo>
                <a:cubicBezTo>
                  <a:pt x="603367" y="91549"/>
                  <a:pt x="606371" y="94326"/>
                  <a:pt x="607484" y="97881"/>
                </a:cubicBezTo>
                <a:cubicBezTo>
                  <a:pt x="608485" y="101548"/>
                  <a:pt x="607595" y="105436"/>
                  <a:pt x="604925" y="108103"/>
                </a:cubicBezTo>
                <a:lnTo>
                  <a:pt x="555192" y="157766"/>
                </a:lnTo>
                <a:cubicBezTo>
                  <a:pt x="553189" y="159655"/>
                  <a:pt x="550630" y="160766"/>
                  <a:pt x="547849" y="160766"/>
                </a:cubicBezTo>
                <a:cubicBezTo>
                  <a:pt x="547181" y="160766"/>
                  <a:pt x="546514" y="160655"/>
                  <a:pt x="545846" y="160543"/>
                </a:cubicBezTo>
                <a:lnTo>
                  <a:pt x="498784" y="150877"/>
                </a:lnTo>
                <a:lnTo>
                  <a:pt x="305081" y="344307"/>
                </a:lnTo>
                <a:cubicBezTo>
                  <a:pt x="293510" y="355862"/>
                  <a:pt x="274707" y="355862"/>
                  <a:pt x="263136" y="344307"/>
                </a:cubicBezTo>
                <a:cubicBezTo>
                  <a:pt x="251565" y="332753"/>
                  <a:pt x="251565" y="313976"/>
                  <a:pt x="263136" y="302422"/>
                </a:cubicBezTo>
                <a:lnTo>
                  <a:pt x="456839" y="108992"/>
                </a:lnTo>
                <a:lnTo>
                  <a:pt x="447048" y="61995"/>
                </a:lnTo>
                <a:cubicBezTo>
                  <a:pt x="446380" y="58662"/>
                  <a:pt x="447493" y="55107"/>
                  <a:pt x="449941" y="52663"/>
                </a:cubicBezTo>
                <a:lnTo>
                  <a:pt x="499674" y="3000"/>
                </a:lnTo>
                <a:cubicBezTo>
                  <a:pt x="501565" y="1000"/>
                  <a:pt x="504235" y="0"/>
                  <a:pt x="506905" y="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6" name="Freeform 27">
            <a:extLst>
              <a:ext uri="{FF2B5EF4-FFF2-40B4-BE49-F238E27FC236}">
                <a16:creationId xmlns="" xmlns:a16="http://schemas.microsoft.com/office/drawing/2014/main" id="{4AF4B641-9EEF-4A85-9348-8CF0E085204D}"/>
              </a:ext>
            </a:extLst>
          </p:cNvPr>
          <p:cNvSpPr>
            <a:spLocks noEditPoints="1"/>
          </p:cNvSpPr>
          <p:nvPr/>
        </p:nvSpPr>
        <p:spPr bwMode="auto">
          <a:xfrm>
            <a:off x="6008055" y="4799010"/>
            <a:ext cx="489497" cy="38514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6086" h="476881">
                <a:moveTo>
                  <a:pt x="251039" y="152062"/>
                </a:moveTo>
                <a:cubicBezTo>
                  <a:pt x="253940" y="151363"/>
                  <a:pt x="256940" y="152961"/>
                  <a:pt x="258141" y="155559"/>
                </a:cubicBezTo>
                <a:lnTo>
                  <a:pt x="313052" y="277327"/>
                </a:lnTo>
                <a:cubicBezTo>
                  <a:pt x="324855" y="279924"/>
                  <a:pt x="334957" y="288515"/>
                  <a:pt x="339158" y="300701"/>
                </a:cubicBezTo>
                <a:cubicBezTo>
                  <a:pt x="345559" y="319381"/>
                  <a:pt x="335657" y="339759"/>
                  <a:pt x="316853" y="346152"/>
                </a:cubicBezTo>
                <a:cubicBezTo>
                  <a:pt x="298149" y="352545"/>
                  <a:pt x="277845" y="342556"/>
                  <a:pt x="271443" y="323876"/>
                </a:cubicBezTo>
                <a:cubicBezTo>
                  <a:pt x="267243" y="311689"/>
                  <a:pt x="270043" y="298703"/>
                  <a:pt x="277745" y="289414"/>
                </a:cubicBezTo>
                <a:lnTo>
                  <a:pt x="246438" y="159554"/>
                </a:lnTo>
                <a:cubicBezTo>
                  <a:pt x="245638" y="156258"/>
                  <a:pt x="247638" y="152862"/>
                  <a:pt x="251039" y="152062"/>
                </a:cubicBezTo>
                <a:close/>
                <a:moveTo>
                  <a:pt x="285535" y="48647"/>
                </a:moveTo>
                <a:cubicBezTo>
                  <a:pt x="236011" y="51744"/>
                  <a:pt x="190390" y="68126"/>
                  <a:pt x="152572" y="93898"/>
                </a:cubicBezTo>
                <a:lnTo>
                  <a:pt x="192091" y="134454"/>
                </a:lnTo>
                <a:cubicBezTo>
                  <a:pt x="195392" y="137850"/>
                  <a:pt x="197093" y="142245"/>
                  <a:pt x="197093" y="146940"/>
                </a:cubicBezTo>
                <a:cubicBezTo>
                  <a:pt x="196993" y="151635"/>
                  <a:pt x="195092" y="155930"/>
                  <a:pt x="191790" y="159227"/>
                </a:cubicBezTo>
                <a:cubicBezTo>
                  <a:pt x="188489" y="162423"/>
                  <a:pt x="184187" y="164122"/>
                  <a:pt x="179585" y="164122"/>
                </a:cubicBezTo>
                <a:cubicBezTo>
                  <a:pt x="174782" y="164122"/>
                  <a:pt x="170380" y="162323"/>
                  <a:pt x="166979" y="158827"/>
                </a:cubicBezTo>
                <a:lnTo>
                  <a:pt x="124959" y="115674"/>
                </a:lnTo>
                <a:cubicBezTo>
                  <a:pt x="94044" y="143743"/>
                  <a:pt x="70733" y="179005"/>
                  <a:pt x="58328" y="218562"/>
                </a:cubicBezTo>
                <a:lnTo>
                  <a:pt x="116455" y="227453"/>
                </a:lnTo>
                <a:cubicBezTo>
                  <a:pt x="126059" y="228851"/>
                  <a:pt x="132663" y="237841"/>
                  <a:pt x="131162" y="247331"/>
                </a:cubicBezTo>
                <a:cubicBezTo>
                  <a:pt x="129861" y="255822"/>
                  <a:pt x="122458" y="262215"/>
                  <a:pt x="113854" y="262215"/>
                </a:cubicBezTo>
                <a:cubicBezTo>
                  <a:pt x="112953" y="262215"/>
                  <a:pt x="112053" y="262115"/>
                  <a:pt x="111253" y="262015"/>
                </a:cubicBezTo>
                <a:lnTo>
                  <a:pt x="50524" y="252825"/>
                </a:lnTo>
                <a:cubicBezTo>
                  <a:pt x="48923" y="263314"/>
                  <a:pt x="48123" y="274102"/>
                  <a:pt x="48123" y="284990"/>
                </a:cubicBezTo>
                <a:cubicBezTo>
                  <a:pt x="48123" y="314658"/>
                  <a:pt x="54326" y="344226"/>
                  <a:pt x="65931" y="371895"/>
                </a:cubicBezTo>
                <a:lnTo>
                  <a:pt x="128861" y="340530"/>
                </a:lnTo>
                <a:cubicBezTo>
                  <a:pt x="131362" y="339331"/>
                  <a:pt x="133963" y="338731"/>
                  <a:pt x="136664" y="338731"/>
                </a:cubicBezTo>
                <a:cubicBezTo>
                  <a:pt x="143368" y="338731"/>
                  <a:pt x="149370" y="342427"/>
                  <a:pt x="152372" y="348421"/>
                </a:cubicBezTo>
                <a:cubicBezTo>
                  <a:pt x="154473" y="352616"/>
                  <a:pt x="154773" y="357311"/>
                  <a:pt x="153272" y="361806"/>
                </a:cubicBezTo>
                <a:cubicBezTo>
                  <a:pt x="151772" y="366202"/>
                  <a:pt x="148670" y="369798"/>
                  <a:pt x="144468" y="371895"/>
                </a:cubicBezTo>
                <a:lnTo>
                  <a:pt x="82039" y="402962"/>
                </a:lnTo>
                <a:cubicBezTo>
                  <a:pt x="86941" y="410953"/>
                  <a:pt x="91643" y="417745"/>
                  <a:pt x="98046" y="425737"/>
                </a:cubicBezTo>
                <a:lnTo>
                  <a:pt x="100447" y="428833"/>
                </a:lnTo>
                <a:lnTo>
                  <a:pt x="505639" y="428833"/>
                </a:lnTo>
                <a:lnTo>
                  <a:pt x="508040" y="425737"/>
                </a:lnTo>
                <a:cubicBezTo>
                  <a:pt x="513842" y="418445"/>
                  <a:pt x="519245" y="410853"/>
                  <a:pt x="524047" y="402962"/>
                </a:cubicBezTo>
                <a:lnTo>
                  <a:pt x="461618" y="371895"/>
                </a:lnTo>
                <a:cubicBezTo>
                  <a:pt x="457416" y="369798"/>
                  <a:pt x="454314" y="366202"/>
                  <a:pt x="452814" y="361806"/>
                </a:cubicBezTo>
                <a:cubicBezTo>
                  <a:pt x="451313" y="357311"/>
                  <a:pt x="451613" y="352616"/>
                  <a:pt x="453714" y="348421"/>
                </a:cubicBezTo>
                <a:cubicBezTo>
                  <a:pt x="456716" y="342427"/>
                  <a:pt x="462718" y="338731"/>
                  <a:pt x="469422" y="338731"/>
                </a:cubicBezTo>
                <a:cubicBezTo>
                  <a:pt x="472123" y="338731"/>
                  <a:pt x="474724" y="339331"/>
                  <a:pt x="477225" y="340530"/>
                </a:cubicBezTo>
                <a:lnTo>
                  <a:pt x="540055" y="371895"/>
                </a:lnTo>
                <a:cubicBezTo>
                  <a:pt x="551760" y="344325"/>
                  <a:pt x="557963" y="314658"/>
                  <a:pt x="557963" y="284990"/>
                </a:cubicBezTo>
                <a:cubicBezTo>
                  <a:pt x="557963" y="274102"/>
                  <a:pt x="557163" y="263314"/>
                  <a:pt x="555562" y="252825"/>
                </a:cubicBezTo>
                <a:lnTo>
                  <a:pt x="494834" y="262015"/>
                </a:lnTo>
                <a:cubicBezTo>
                  <a:pt x="494033" y="262115"/>
                  <a:pt x="493133" y="262215"/>
                  <a:pt x="492232" y="262215"/>
                </a:cubicBezTo>
                <a:cubicBezTo>
                  <a:pt x="483628" y="262215"/>
                  <a:pt x="476225" y="255822"/>
                  <a:pt x="474924" y="247331"/>
                </a:cubicBezTo>
                <a:cubicBezTo>
                  <a:pt x="473423" y="237841"/>
                  <a:pt x="480027" y="228851"/>
                  <a:pt x="489631" y="227453"/>
                </a:cubicBezTo>
                <a:lnTo>
                  <a:pt x="547759" y="218562"/>
                </a:lnTo>
                <a:cubicBezTo>
                  <a:pt x="535353" y="179005"/>
                  <a:pt x="512042" y="143743"/>
                  <a:pt x="481127" y="115674"/>
                </a:cubicBezTo>
                <a:lnTo>
                  <a:pt x="439107" y="158827"/>
                </a:lnTo>
                <a:cubicBezTo>
                  <a:pt x="435806" y="162323"/>
                  <a:pt x="431304" y="164122"/>
                  <a:pt x="426501" y="164122"/>
                </a:cubicBezTo>
                <a:cubicBezTo>
                  <a:pt x="421899" y="164122"/>
                  <a:pt x="417597" y="162423"/>
                  <a:pt x="414296" y="159227"/>
                </a:cubicBezTo>
                <a:cubicBezTo>
                  <a:pt x="410994" y="155930"/>
                  <a:pt x="409093" y="151635"/>
                  <a:pt x="408993" y="146940"/>
                </a:cubicBezTo>
                <a:cubicBezTo>
                  <a:pt x="408993" y="142245"/>
                  <a:pt x="410694" y="137850"/>
                  <a:pt x="413995" y="134454"/>
                </a:cubicBezTo>
                <a:lnTo>
                  <a:pt x="453514" y="93898"/>
                </a:lnTo>
                <a:cubicBezTo>
                  <a:pt x="415696" y="68126"/>
                  <a:pt x="370075" y="51744"/>
                  <a:pt x="320551" y="48647"/>
                </a:cubicBezTo>
                <a:lnTo>
                  <a:pt x="320551" y="107982"/>
                </a:lnTo>
                <a:cubicBezTo>
                  <a:pt x="320551" y="117572"/>
                  <a:pt x="312748" y="125463"/>
                  <a:pt x="303043" y="125463"/>
                </a:cubicBezTo>
                <a:cubicBezTo>
                  <a:pt x="293438" y="125463"/>
                  <a:pt x="285535" y="117572"/>
                  <a:pt x="285535" y="107982"/>
                </a:cubicBezTo>
                <a:close/>
                <a:moveTo>
                  <a:pt x="303043" y="0"/>
                </a:moveTo>
                <a:cubicBezTo>
                  <a:pt x="470122" y="0"/>
                  <a:pt x="606086" y="127861"/>
                  <a:pt x="606086" y="284990"/>
                </a:cubicBezTo>
                <a:cubicBezTo>
                  <a:pt x="606086" y="352217"/>
                  <a:pt x="580674" y="417546"/>
                  <a:pt x="534552" y="468890"/>
                </a:cubicBezTo>
                <a:cubicBezTo>
                  <a:pt x="529950" y="473984"/>
                  <a:pt x="523447" y="476881"/>
                  <a:pt x="516644" y="476881"/>
                </a:cubicBezTo>
                <a:lnTo>
                  <a:pt x="89442" y="476881"/>
                </a:lnTo>
                <a:cubicBezTo>
                  <a:pt x="82639" y="476881"/>
                  <a:pt x="76136" y="473984"/>
                  <a:pt x="71534" y="468890"/>
                </a:cubicBezTo>
                <a:cubicBezTo>
                  <a:pt x="25412" y="417546"/>
                  <a:pt x="0" y="352217"/>
                  <a:pt x="0" y="284990"/>
                </a:cubicBezTo>
                <a:cubicBezTo>
                  <a:pt x="0" y="127861"/>
                  <a:pt x="135964" y="0"/>
                  <a:pt x="303043" y="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en-US" sz="2800" b="1" dirty="0" smtClean="0">
                <a:latin typeface="微软雅黑" pitchFamily="34" charset="-122"/>
                <a:ea typeface="微软雅黑" pitchFamily="34" charset="-122"/>
              </a:rPr>
              <a:t>利用或处置豁免的危废预处理及次生废物</a:t>
            </a:r>
            <a:endParaRPr lang="zh-CN" altLang="en-US" sz="2800" b="1" dirty="0">
              <a:latin typeface="微软雅黑" pitchFamily="34" charset="-122"/>
              <a:ea typeface="微软雅黑" pitchFamily="34" charset="-122"/>
            </a:endParaRPr>
          </a:p>
        </p:txBody>
      </p:sp>
      <p:graphicFrame>
        <p:nvGraphicFramePr>
          <p:cNvPr id="5" name="图示 4"/>
          <p:cNvGraphicFramePr/>
          <p:nvPr/>
        </p:nvGraphicFramePr>
        <p:xfrm>
          <a:off x="736501" y="1988840"/>
          <a:ext cx="767099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p:nvPr/>
        </p:nvSpPr>
        <p:spPr>
          <a:xfrm>
            <a:off x="2987824" y="404664"/>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
        <p:nvSpPr>
          <p:cNvPr id="3" name="矩形 2"/>
          <p:cNvSpPr/>
          <p:nvPr/>
        </p:nvSpPr>
        <p:spPr>
          <a:xfrm>
            <a:off x="611560" y="1124744"/>
            <a:ext cx="8208912" cy="1815882"/>
          </a:xfrm>
          <a:prstGeom prst="rect">
            <a:avLst/>
          </a:prstGeom>
        </p:spPr>
        <p:txBody>
          <a:bodyPr wrap="square">
            <a:spAutoFit/>
          </a:bodyPr>
          <a:lstStyle/>
          <a:p>
            <a:r>
              <a:rPr lang="zh-CN" altLang="en-US" sz="2200" b="1" dirty="0" smtClean="0">
                <a:solidFill>
                  <a:schemeClr val="bg1"/>
                </a:solidFill>
              </a:rPr>
              <a:t>四、进一步规范疫情期间医疗废物应急处置管理</a:t>
            </a:r>
          </a:p>
          <a:p>
            <a:r>
              <a:rPr lang="en-US" altLang="zh-CN" dirty="0" smtClean="0"/>
              <a:t>1.</a:t>
            </a:r>
            <a:r>
              <a:rPr lang="zh-CN" altLang="en-US" dirty="0" smtClean="0"/>
              <a:t>感染性废物、损伤性废物和病理性废物（人体器官除外），按照</a:t>
            </a:r>
            <a:r>
              <a:rPr lang="en-US" altLang="zh-CN" dirty="0" smtClean="0"/>
              <a:t>《</a:t>
            </a:r>
            <a:r>
              <a:rPr lang="zh-CN" altLang="en-US" dirty="0" smtClean="0"/>
              <a:t>医疗废物高温蒸汽集中处理工程技术规范（试行）</a:t>
            </a:r>
            <a:r>
              <a:rPr lang="en-US" altLang="zh-CN" dirty="0" smtClean="0"/>
              <a:t>》</a:t>
            </a:r>
            <a:r>
              <a:rPr lang="zh-CN" altLang="en-US" dirty="0" smtClean="0"/>
              <a:t>等要求进行处理后，</a:t>
            </a:r>
            <a:r>
              <a:rPr lang="zh-CN" altLang="en-US" dirty="0" smtClean="0">
                <a:solidFill>
                  <a:srgbClr val="FF0000"/>
                </a:solidFill>
              </a:rPr>
              <a:t>新增加对运输过程实施豁免管理</a:t>
            </a:r>
            <a:r>
              <a:rPr lang="zh-CN" altLang="en-US" dirty="0" smtClean="0"/>
              <a:t>。</a:t>
            </a:r>
          </a:p>
          <a:p>
            <a:r>
              <a:rPr lang="en-US" altLang="zh-CN" dirty="0" smtClean="0"/>
              <a:t>2.</a:t>
            </a:r>
            <a:r>
              <a:rPr lang="zh-CN" altLang="en-US" dirty="0" smtClean="0">
                <a:solidFill>
                  <a:srgbClr val="FF0000"/>
                </a:solidFill>
              </a:rPr>
              <a:t>重大传染病疫情期间产生的医疗废物，按事发地的县级以上人民政府确定的处置方案进行运输和处置，对运输和处置过程实施豁免管理。</a:t>
            </a:r>
          </a:p>
        </p:txBody>
      </p:sp>
      <p:sp>
        <p:nvSpPr>
          <p:cNvPr id="4" name="矩形 3"/>
          <p:cNvSpPr/>
          <p:nvPr/>
        </p:nvSpPr>
        <p:spPr>
          <a:xfrm>
            <a:off x="611560" y="3140968"/>
            <a:ext cx="8208912" cy="984885"/>
          </a:xfrm>
          <a:prstGeom prst="rect">
            <a:avLst/>
          </a:prstGeom>
        </p:spPr>
        <p:txBody>
          <a:bodyPr wrap="square">
            <a:spAutoFit/>
          </a:bodyPr>
          <a:lstStyle/>
          <a:p>
            <a:r>
              <a:rPr lang="zh-CN" altLang="en-US" sz="2200" b="1" dirty="0" smtClean="0">
                <a:solidFill>
                  <a:schemeClr val="bg1"/>
                </a:solidFill>
              </a:rPr>
              <a:t>五、修改生活垃圾中危险废物豁免管理规定</a:t>
            </a:r>
            <a:endParaRPr lang="en-US" altLang="zh-CN" sz="2200" b="1" dirty="0" smtClean="0">
              <a:solidFill>
                <a:schemeClr val="bg1"/>
              </a:solidFill>
            </a:endParaRPr>
          </a:p>
          <a:p>
            <a:r>
              <a:rPr lang="zh-CN" altLang="en-US" dirty="0" smtClean="0"/>
              <a:t>随着我国</a:t>
            </a:r>
            <a:r>
              <a:rPr lang="en-US" altLang="zh-CN" dirty="0" smtClean="0"/>
              <a:t>《</a:t>
            </a:r>
            <a:r>
              <a:rPr lang="zh-CN" altLang="en-US" dirty="0" smtClean="0"/>
              <a:t>生活垃圾分类制度实施方案</a:t>
            </a:r>
            <a:r>
              <a:rPr lang="en-US" altLang="zh-CN" dirty="0" smtClean="0"/>
              <a:t>》</a:t>
            </a:r>
            <a:r>
              <a:rPr lang="zh-CN" altLang="en-US" dirty="0" smtClean="0"/>
              <a:t>的颁布，以及“无废城市”建设工作的推进，我国大部分城市将实行生活垃圾强制分类。</a:t>
            </a:r>
          </a:p>
        </p:txBody>
      </p:sp>
      <p:sp>
        <p:nvSpPr>
          <p:cNvPr id="5" name="矩形 4"/>
          <p:cNvSpPr/>
          <p:nvPr/>
        </p:nvSpPr>
        <p:spPr>
          <a:xfrm>
            <a:off x="611560" y="4221088"/>
            <a:ext cx="8136904" cy="2369880"/>
          </a:xfrm>
          <a:prstGeom prst="rect">
            <a:avLst/>
          </a:prstGeom>
        </p:spPr>
        <p:txBody>
          <a:bodyPr wrap="square">
            <a:spAutoFit/>
          </a:bodyPr>
          <a:lstStyle/>
          <a:p>
            <a:r>
              <a:rPr lang="zh-CN" altLang="en-US" sz="2200" b="1" dirty="0" smtClean="0">
                <a:solidFill>
                  <a:schemeClr val="bg1"/>
                </a:solidFill>
              </a:rPr>
              <a:t>六、修改实验室废物表述</a:t>
            </a:r>
            <a:endParaRPr lang="en-US" altLang="zh-CN" sz="2200" b="1" dirty="0" smtClean="0">
              <a:solidFill>
                <a:schemeClr val="bg1"/>
              </a:solidFill>
            </a:endParaRPr>
          </a:p>
          <a:p>
            <a:r>
              <a:rPr lang="zh-CN" altLang="en-US" dirty="0" smtClean="0"/>
              <a:t>进一步细化为生产、研究、开发、教学、环境检测（监测）活动中，化学和生物实验室（不包含感染性医学实验室及医疗机构化验室）产生的含氰、氟、重金属无机废液及无机废液处理产生的残渣、残液，含矿物油、有机溶剂、甲醛有机废液，废酸、废碱，具有危险特性的残留样品，以及沾染上述物质的一次性实验用品（不包括按实验室管理要求进行清洗后的废弃的烧杯、量器、漏斗等实验室用品）、包装物（不包括按实验室管理要求进行清洗后的试剂包装物、容器）、过滤吸附介质等</a:t>
            </a:r>
            <a:endParaRPr lang="zh-CN" altLang="en-US" dirty="0">
              <a:sym typeface="+mn-ea"/>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1600" y="620689"/>
            <a:ext cx="3528392" cy="5904656"/>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14" name="TextBox 5"/>
          <p:cNvSpPr txBox="1"/>
          <p:nvPr/>
        </p:nvSpPr>
        <p:spPr>
          <a:xfrm>
            <a:off x="1187624" y="1700808"/>
            <a:ext cx="3136012" cy="2831050"/>
          </a:xfrm>
          <a:prstGeom prst="rect">
            <a:avLst/>
          </a:prstGeom>
          <a:noFill/>
        </p:spPr>
        <p:txBody>
          <a:bodyPr wrap="square" lIns="60469" tIns="30235" rIns="60469" bIns="30235">
            <a:spAutoFit/>
          </a:bodyPr>
          <a:lstStyle/>
          <a:p>
            <a:pPr>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修订历程及变化</a:t>
            </a:r>
            <a:endParaRPr lang="en-US" altLang="zh-CN" sz="2000" b="1" dirty="0" smtClean="0">
              <a:solidFill>
                <a:srgbClr val="395E9D"/>
              </a:solidFill>
              <a:latin typeface="微软雅黑" panose="020B0503020204020204" pitchFamily="34" charset="-122"/>
              <a:ea typeface="微软雅黑" panose="020B0503020204020204" pitchFamily="34" charset="-122"/>
            </a:endParaRPr>
          </a:p>
          <a:p>
            <a:pPr>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a:t>
            </a:r>
            <a:r>
              <a:rPr lang="en-US" altLang="zh-CN" sz="2000" b="1" dirty="0" smtClean="0">
                <a:solidFill>
                  <a:srgbClr val="395E9D"/>
                </a:solidFill>
                <a:latin typeface="微软雅黑" panose="020B0503020204020204" pitchFamily="34" charset="-122"/>
                <a:ea typeface="微软雅黑" panose="020B0503020204020204" pitchFamily="34" charset="-122"/>
              </a:rPr>
              <a:t>《</a:t>
            </a:r>
            <a:r>
              <a:rPr lang="zh-CN" altLang="en-US" sz="2000" b="1" dirty="0" smtClean="0">
                <a:solidFill>
                  <a:srgbClr val="395E9D"/>
                </a:solidFill>
                <a:latin typeface="微软雅黑" panose="020B0503020204020204" pitchFamily="34" charset="-122"/>
                <a:ea typeface="微软雅黑" panose="020B0503020204020204" pitchFamily="34" charset="-122"/>
              </a:rPr>
              <a:t>名录</a:t>
            </a:r>
            <a:r>
              <a:rPr lang="en-US" altLang="zh-CN" sz="2000" b="1" dirty="0" smtClean="0">
                <a:solidFill>
                  <a:srgbClr val="395E9D"/>
                </a:solidFill>
                <a:latin typeface="微软雅黑" panose="020B0503020204020204" pitchFamily="34" charset="-122"/>
                <a:ea typeface="微软雅黑" panose="020B0503020204020204" pitchFamily="34" charset="-122"/>
              </a:rPr>
              <a:t>》</a:t>
            </a:r>
            <a:r>
              <a:rPr lang="zh-CN" altLang="en-US" sz="2000" b="1" dirty="0" smtClean="0">
                <a:solidFill>
                  <a:srgbClr val="395E9D"/>
                </a:solidFill>
                <a:latin typeface="微软雅黑" panose="020B0503020204020204" pitchFamily="34" charset="-122"/>
                <a:ea typeface="微软雅黑" panose="020B0503020204020204" pitchFamily="34" charset="-122"/>
              </a:rPr>
              <a:t>正文解读</a:t>
            </a:r>
            <a:endParaRPr lang="en-US" altLang="zh-CN" sz="2000" b="1" dirty="0" smtClean="0">
              <a:solidFill>
                <a:srgbClr val="395E9D"/>
              </a:solidFill>
              <a:latin typeface="微软雅黑" panose="020B0503020204020204" pitchFamily="34" charset="-122"/>
              <a:ea typeface="微软雅黑" panose="020B0503020204020204" pitchFamily="34" charset="-122"/>
            </a:endParaRPr>
          </a:p>
          <a:p>
            <a:pPr>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a:t>
            </a:r>
            <a:r>
              <a:rPr lang="en-US" altLang="zh-CN" sz="2000" b="1" dirty="0" smtClean="0">
                <a:solidFill>
                  <a:srgbClr val="395E9D"/>
                </a:solidFill>
                <a:latin typeface="微软雅黑" panose="020B0503020204020204" pitchFamily="34" charset="-122"/>
                <a:ea typeface="微软雅黑" panose="020B0503020204020204" pitchFamily="34" charset="-122"/>
              </a:rPr>
              <a:t>《</a:t>
            </a:r>
            <a:r>
              <a:rPr lang="zh-CN" altLang="en-US" sz="2000" b="1" dirty="0" smtClean="0">
                <a:solidFill>
                  <a:srgbClr val="395E9D"/>
                </a:solidFill>
                <a:latin typeface="微软雅黑" panose="020B0503020204020204" pitchFamily="34" charset="-122"/>
                <a:ea typeface="微软雅黑" panose="020B0503020204020204" pitchFamily="34" charset="-122"/>
              </a:rPr>
              <a:t>名录</a:t>
            </a:r>
            <a:r>
              <a:rPr lang="en-US" altLang="zh-CN" sz="2000" b="1" dirty="0" smtClean="0">
                <a:solidFill>
                  <a:srgbClr val="395E9D"/>
                </a:solidFill>
                <a:latin typeface="微软雅黑" panose="020B0503020204020204" pitchFamily="34" charset="-122"/>
                <a:ea typeface="微软雅黑" panose="020B0503020204020204" pitchFamily="34" charset="-122"/>
              </a:rPr>
              <a:t>》</a:t>
            </a:r>
            <a:r>
              <a:rPr lang="zh-CN" altLang="en-US" sz="2000" b="1" dirty="0" smtClean="0">
                <a:solidFill>
                  <a:srgbClr val="395E9D"/>
                </a:solidFill>
                <a:latin typeface="微软雅黑" panose="020B0503020204020204" pitchFamily="34" charset="-122"/>
                <a:ea typeface="微软雅黑" panose="020B0503020204020204" pitchFamily="34" charset="-122"/>
              </a:rPr>
              <a:t>修订要点</a:t>
            </a:r>
            <a:endParaRPr lang="en-US" altLang="zh-CN" sz="2000" b="1" dirty="0" smtClean="0">
              <a:solidFill>
                <a:srgbClr val="395E9D"/>
              </a:solidFill>
              <a:latin typeface="微软雅黑" panose="020B0503020204020204" pitchFamily="34" charset="-122"/>
              <a:ea typeface="微软雅黑" panose="020B0503020204020204" pitchFamily="34" charset="-122"/>
            </a:endParaRPr>
          </a:p>
          <a:p>
            <a:pPr lvl="0">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有关</a:t>
            </a:r>
            <a:r>
              <a:rPr lang="zh-CN" altLang="zh-CN" sz="2000" b="1" dirty="0" smtClean="0">
                <a:solidFill>
                  <a:srgbClr val="395E9D"/>
                </a:solidFill>
                <a:latin typeface="微软雅黑" panose="020B0503020204020204" pitchFamily="34" charset="-122"/>
                <a:ea typeface="微软雅黑" panose="020B0503020204020204" pitchFamily="34" charset="-122"/>
              </a:rPr>
              <a:t>工作衔接</a:t>
            </a:r>
            <a:endParaRPr lang="zh-CN" altLang="en-US" sz="2000" b="1" dirty="0" smtClean="0">
              <a:solidFill>
                <a:srgbClr val="395E9D"/>
              </a:solidFill>
              <a:latin typeface="微软雅黑" panose="020B0503020204020204" pitchFamily="34" charset="-122"/>
              <a:ea typeface="微软雅黑" panose="020B0503020204020204" pitchFamily="34" charset="-122"/>
            </a:endParaRPr>
          </a:p>
          <a:p>
            <a:pPr lvl="0">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部分废物属性判定</a:t>
            </a:r>
          </a:p>
          <a:p>
            <a:pPr>
              <a:lnSpc>
                <a:spcPct val="150000"/>
              </a:lnSpc>
              <a:defRPr/>
            </a:pPr>
            <a:r>
              <a:rPr lang="zh-CN" altLang="en-US" sz="2000" b="1" dirty="0" smtClean="0">
                <a:solidFill>
                  <a:srgbClr val="395E9D"/>
                </a:solidFill>
                <a:latin typeface="微软雅黑" panose="020B0503020204020204" pitchFamily="34" charset="-122"/>
                <a:ea typeface="微软雅黑" panose="020B0503020204020204" pitchFamily="34" charset="-122"/>
              </a:rPr>
              <a:t>●  其他危废相关问题</a:t>
            </a:r>
            <a:endParaRPr lang="en-US" altLang="zh-CN" sz="2000" b="1" dirty="0" smtClean="0">
              <a:solidFill>
                <a:srgbClr val="395E9D"/>
              </a:solidFill>
              <a:latin typeface="微软雅黑" panose="020B0503020204020204" pitchFamily="34" charset="-122"/>
              <a:ea typeface="微软雅黑" panose="020B0503020204020204" pitchFamily="34" charset="-122"/>
            </a:endParaRPr>
          </a:p>
        </p:txBody>
      </p:sp>
      <p:sp>
        <p:nvSpPr>
          <p:cNvPr id="16" name="燕尾形 15"/>
          <p:cNvSpPr/>
          <p:nvPr/>
        </p:nvSpPr>
        <p:spPr>
          <a:xfrm>
            <a:off x="251520" y="692696"/>
            <a:ext cx="330518" cy="57124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403648" y="980728"/>
            <a:ext cx="2736304" cy="5760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b="1" dirty="0" smtClean="0">
                <a:solidFill>
                  <a:srgbClr val="FFFF00"/>
                </a:solidFill>
              </a:rPr>
              <a:t>新</a:t>
            </a:r>
            <a:r>
              <a:rPr lang="en-US" altLang="zh-CN" sz="2000" b="1" dirty="0" smtClean="0">
                <a:solidFill>
                  <a:srgbClr val="FFFF00"/>
                </a:solidFill>
              </a:rPr>
              <a:t>《</a:t>
            </a:r>
            <a:r>
              <a:rPr lang="zh-CN" altLang="en-US" sz="2000" b="1" dirty="0" smtClean="0">
                <a:solidFill>
                  <a:srgbClr val="FFFF00"/>
                </a:solidFill>
              </a:rPr>
              <a:t>名录</a:t>
            </a:r>
            <a:r>
              <a:rPr lang="en-US" altLang="zh-CN" sz="2000" b="1" dirty="0" smtClean="0">
                <a:solidFill>
                  <a:srgbClr val="FFFF00"/>
                </a:solidFill>
              </a:rPr>
              <a:t>》</a:t>
            </a:r>
            <a:r>
              <a:rPr lang="zh-CN" altLang="en-US" sz="2000" b="1" dirty="0" smtClean="0">
                <a:solidFill>
                  <a:srgbClr val="FFFF00"/>
                </a:solidFill>
              </a:rPr>
              <a:t>修订解读</a:t>
            </a:r>
            <a:endParaRPr lang="zh-CN" altLang="en-US" sz="2000" b="1" dirty="0">
              <a:solidFill>
                <a:srgbClr val="FFFF00"/>
              </a:solidFill>
            </a:endParaRPr>
          </a:p>
        </p:txBody>
      </p:sp>
      <p:pic>
        <p:nvPicPr>
          <p:cNvPr id="1026" name="Picture 2"/>
          <p:cNvPicPr>
            <a:picLocks noChangeAspect="1" noChangeArrowheads="1"/>
          </p:cNvPicPr>
          <p:nvPr/>
        </p:nvPicPr>
        <p:blipFill>
          <a:blip r:embed="rId4" cstate="print"/>
          <a:srcRect/>
          <a:stretch>
            <a:fillRect/>
          </a:stretch>
        </p:blipFill>
        <p:spPr bwMode="auto">
          <a:xfrm>
            <a:off x="4860032" y="908720"/>
            <a:ext cx="3695700" cy="5092700"/>
          </a:xfrm>
          <a:prstGeom prst="rect">
            <a:avLst/>
          </a:prstGeom>
          <a:noFill/>
          <a:ln w="9525">
            <a:noFill/>
            <a:miter lim="800000"/>
            <a:headEnd/>
            <a:tailEnd/>
          </a:ln>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340768"/>
            <a:ext cx="7920880" cy="1015663"/>
          </a:xfrm>
          <a:prstGeom prst="rect">
            <a:avLst/>
          </a:prstGeom>
        </p:spPr>
        <p:txBody>
          <a:bodyPr wrap="square">
            <a:spAutoFit/>
          </a:bodyPr>
          <a:lstStyle/>
          <a:p>
            <a:r>
              <a:rPr lang="zh-CN" altLang="en-US" sz="2000" b="1" dirty="0" smtClean="0">
                <a:solidFill>
                  <a:schemeClr val="bg1"/>
                </a:solidFill>
              </a:rPr>
              <a:t>七、修改农药包装废弃物豁免管理规定</a:t>
            </a:r>
            <a:endParaRPr lang="en-US" altLang="zh-CN" sz="2000" b="1" dirty="0" smtClean="0">
              <a:solidFill>
                <a:schemeClr val="bg1"/>
              </a:solidFill>
            </a:endParaRPr>
          </a:p>
          <a:p>
            <a:r>
              <a:rPr lang="zh-CN" altLang="en-US" sz="2000" dirty="0" smtClean="0">
                <a:solidFill>
                  <a:schemeClr val="bg1"/>
                </a:solidFill>
              </a:rPr>
              <a:t>本次修订对农药包装废弃物收集、运输、利用和处置环节实施有条件豁免管理，体现</a:t>
            </a:r>
            <a:r>
              <a:rPr lang="en-US" altLang="zh-CN" sz="2000" dirty="0" smtClean="0">
                <a:solidFill>
                  <a:schemeClr val="bg1"/>
                </a:solidFill>
              </a:rPr>
              <a:t>《</a:t>
            </a:r>
            <a:r>
              <a:rPr lang="zh-CN" altLang="en-US" sz="2000" dirty="0" smtClean="0">
                <a:solidFill>
                  <a:schemeClr val="bg1"/>
                </a:solidFill>
              </a:rPr>
              <a:t>农药包装废弃物回收管理办法</a:t>
            </a:r>
            <a:r>
              <a:rPr lang="en-US" altLang="zh-CN" sz="2000" dirty="0" smtClean="0">
                <a:solidFill>
                  <a:schemeClr val="bg1"/>
                </a:solidFill>
              </a:rPr>
              <a:t>》</a:t>
            </a:r>
            <a:r>
              <a:rPr lang="zh-CN" altLang="en-US" sz="2000" dirty="0" smtClean="0">
                <a:solidFill>
                  <a:schemeClr val="bg1"/>
                </a:solidFill>
              </a:rPr>
              <a:t>。</a:t>
            </a:r>
            <a:endParaRPr lang="zh-CN" altLang="en-US" sz="2000" dirty="0">
              <a:solidFill>
                <a:schemeClr val="bg1"/>
              </a:solidFill>
            </a:endParaRPr>
          </a:p>
        </p:txBody>
      </p:sp>
      <p:sp>
        <p:nvSpPr>
          <p:cNvPr id="6" name="矩形 5"/>
          <p:cNvSpPr/>
          <p:nvPr/>
        </p:nvSpPr>
        <p:spPr>
          <a:xfrm>
            <a:off x="611560" y="2780928"/>
            <a:ext cx="7632848" cy="923330"/>
          </a:xfrm>
          <a:prstGeom prst="rect">
            <a:avLst/>
          </a:prstGeom>
        </p:spPr>
        <p:txBody>
          <a:bodyPr wrap="square">
            <a:spAutoFit/>
          </a:bodyPr>
          <a:lstStyle/>
          <a:p>
            <a:r>
              <a:rPr lang="zh-CN" altLang="en-US" b="1" dirty="0" smtClean="0">
                <a:solidFill>
                  <a:schemeClr val="bg1"/>
                </a:solidFill>
              </a:rPr>
              <a:t>八、修改铜、铅、锌、铝冶炼相关危险废物的规定</a:t>
            </a:r>
            <a:endParaRPr lang="en-US" altLang="zh-CN" b="1" dirty="0" smtClean="0">
              <a:solidFill>
                <a:schemeClr val="bg1"/>
              </a:solidFill>
            </a:endParaRPr>
          </a:p>
          <a:p>
            <a:r>
              <a:rPr lang="zh-CN" altLang="en-US" dirty="0" smtClean="0">
                <a:solidFill>
                  <a:schemeClr val="bg1"/>
                </a:solidFill>
              </a:rPr>
              <a:t>梳理细化了铜、铅、锌冶炼过程产生的危险废物种类及其工艺来源和危险特性。明确了铝冶炼过程产生的危险废物种类及其工艺来源和危险特性。</a:t>
            </a:r>
            <a:endParaRPr lang="zh-CN" altLang="en-US" dirty="0">
              <a:solidFill>
                <a:schemeClr val="bg1"/>
              </a:solidFill>
            </a:endParaRPr>
          </a:p>
        </p:txBody>
      </p:sp>
      <p:sp>
        <p:nvSpPr>
          <p:cNvPr id="8" name="矩形 7"/>
          <p:cNvSpPr/>
          <p:nvPr/>
        </p:nvSpPr>
        <p:spPr>
          <a:xfrm>
            <a:off x="611560" y="4293096"/>
            <a:ext cx="7200800" cy="1200329"/>
          </a:xfrm>
          <a:prstGeom prst="rect">
            <a:avLst/>
          </a:prstGeom>
        </p:spPr>
        <p:txBody>
          <a:bodyPr wrap="square">
            <a:spAutoFit/>
          </a:bodyPr>
          <a:lstStyle/>
          <a:p>
            <a:r>
              <a:rPr lang="zh-CN" altLang="en-US" b="1" dirty="0" smtClean="0">
                <a:solidFill>
                  <a:schemeClr val="bg1"/>
                </a:solidFill>
              </a:rPr>
              <a:t>九、删除为防治动物传染病而需要收集和处置的废物。</a:t>
            </a:r>
            <a:endParaRPr lang="en-US" altLang="zh-CN" b="1" dirty="0" smtClean="0">
              <a:solidFill>
                <a:schemeClr val="bg1"/>
              </a:solidFill>
            </a:endParaRPr>
          </a:p>
          <a:p>
            <a:r>
              <a:rPr lang="en-US" altLang="zh-CN" dirty="0" smtClean="0">
                <a:solidFill>
                  <a:schemeClr val="bg1"/>
                </a:solidFill>
              </a:rPr>
              <a:t>2016 </a:t>
            </a:r>
            <a:r>
              <a:rPr lang="zh-CN" altLang="en-US" dirty="0" smtClean="0">
                <a:solidFill>
                  <a:schemeClr val="bg1"/>
                </a:solidFill>
              </a:rPr>
              <a:t>年版</a:t>
            </a:r>
            <a:r>
              <a:rPr lang="en-US" altLang="zh-CN" dirty="0" smtClean="0">
                <a:solidFill>
                  <a:schemeClr val="bg1"/>
                </a:solidFill>
              </a:rPr>
              <a:t>《</a:t>
            </a:r>
            <a:r>
              <a:rPr lang="zh-CN" altLang="en-US" dirty="0" smtClean="0">
                <a:solidFill>
                  <a:schemeClr val="bg1"/>
                </a:solidFill>
              </a:rPr>
              <a:t>名录</a:t>
            </a:r>
            <a:r>
              <a:rPr lang="en-US" altLang="zh-CN" dirty="0" smtClean="0">
                <a:solidFill>
                  <a:schemeClr val="bg1"/>
                </a:solidFill>
              </a:rPr>
              <a:t>》</a:t>
            </a:r>
            <a:r>
              <a:rPr lang="zh-CN" altLang="en-US" dirty="0" smtClean="0">
                <a:solidFill>
                  <a:schemeClr val="bg1"/>
                </a:solidFill>
              </a:rPr>
              <a:t>将“为防治动物传染病而需要收集和处置的废物”列为</a:t>
            </a:r>
            <a:r>
              <a:rPr lang="en-US" altLang="zh-CN" dirty="0" smtClean="0">
                <a:solidFill>
                  <a:schemeClr val="bg1"/>
                </a:solidFill>
              </a:rPr>
              <a:t>900-001-01 </a:t>
            </a:r>
            <a:r>
              <a:rPr lang="zh-CN" altLang="en-US" dirty="0" smtClean="0">
                <a:solidFill>
                  <a:schemeClr val="bg1"/>
                </a:solidFill>
              </a:rPr>
              <a:t>类危险废物，本次修订将</a:t>
            </a:r>
            <a:r>
              <a:rPr lang="en-US" altLang="zh-CN" dirty="0" smtClean="0">
                <a:solidFill>
                  <a:schemeClr val="bg1"/>
                </a:solidFill>
              </a:rPr>
              <a:t>900-001-01 </a:t>
            </a:r>
            <a:r>
              <a:rPr lang="zh-CN" altLang="en-US" dirty="0" smtClean="0">
                <a:solidFill>
                  <a:schemeClr val="bg1"/>
                </a:solidFill>
              </a:rPr>
              <a:t>类危险废物删除。考虑按照</a:t>
            </a:r>
            <a:r>
              <a:rPr lang="en-US" altLang="zh-CN" dirty="0" smtClean="0">
                <a:solidFill>
                  <a:schemeClr val="bg1"/>
                </a:solidFill>
              </a:rPr>
              <a:t>《</a:t>
            </a:r>
            <a:r>
              <a:rPr lang="zh-CN" altLang="en-US" dirty="0" smtClean="0">
                <a:solidFill>
                  <a:schemeClr val="bg1"/>
                </a:solidFill>
              </a:rPr>
              <a:t>动物防疫法</a:t>
            </a:r>
            <a:r>
              <a:rPr lang="en-US" altLang="zh-CN" dirty="0" smtClean="0">
                <a:solidFill>
                  <a:schemeClr val="bg1"/>
                </a:solidFill>
              </a:rPr>
              <a:t>》</a:t>
            </a:r>
            <a:r>
              <a:rPr lang="zh-CN" altLang="en-US" dirty="0" smtClean="0">
                <a:solidFill>
                  <a:schemeClr val="bg1"/>
                </a:solidFill>
              </a:rPr>
              <a:t>的规定进行无害化处理， </a:t>
            </a:r>
            <a:endParaRPr lang="zh-CN" altLang="en-US" dirty="0">
              <a:solidFill>
                <a:schemeClr val="bg1"/>
              </a:solidFill>
              <a:sym typeface="+mn-ea"/>
            </a:endParaRPr>
          </a:p>
        </p:txBody>
      </p:sp>
      <p:sp>
        <p:nvSpPr>
          <p:cNvPr id="9" name="文本框 16"/>
          <p:cNvSpPr txBox="1"/>
          <p:nvPr/>
        </p:nvSpPr>
        <p:spPr>
          <a:xfrm>
            <a:off x="2987824" y="404664"/>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zh-CN" sz="2800" b="1" dirty="0" smtClean="0">
                <a:latin typeface="微软雅黑" pitchFamily="34" charset="-122"/>
                <a:ea typeface="微软雅黑" pitchFamily="34" charset="-122"/>
              </a:rPr>
              <a:t>新</a:t>
            </a:r>
            <a:r>
              <a:rPr lang="en-US" altLang="zh-CN" sz="2800" b="1" dirty="0" smtClean="0">
                <a:latin typeface="微软雅黑" pitchFamily="34" charset="-122"/>
                <a:ea typeface="微软雅黑" pitchFamily="34" charset="-122"/>
              </a:rPr>
              <a:t>《</a:t>
            </a:r>
            <a:r>
              <a:rPr lang="zh-CN" altLang="zh-CN" sz="2800" b="1" dirty="0" smtClean="0">
                <a:latin typeface="微软雅黑" pitchFamily="34" charset="-122"/>
                <a:ea typeface="微软雅黑" pitchFamily="34" charset="-122"/>
              </a:rPr>
              <a:t>名录</a:t>
            </a:r>
            <a:r>
              <a:rPr lang="en-US" altLang="zh-CN" sz="2800" b="1" dirty="0" smtClean="0">
                <a:latin typeface="微软雅黑" pitchFamily="34" charset="-122"/>
                <a:ea typeface="微软雅黑" pitchFamily="34" charset="-122"/>
              </a:rPr>
              <a:t>》</a:t>
            </a:r>
            <a:r>
              <a:rPr lang="zh-CN" altLang="zh-CN" sz="2800" b="1" dirty="0" smtClean="0">
                <a:latin typeface="微软雅黑" pitchFamily="34" charset="-122"/>
                <a:ea typeface="微软雅黑" pitchFamily="34" charset="-122"/>
              </a:rPr>
              <a:t>实施</a:t>
            </a:r>
            <a:r>
              <a:rPr lang="zh-CN" altLang="en-US" sz="2800" b="1" dirty="0" smtClean="0">
                <a:latin typeface="微软雅黑" pitchFamily="34" charset="-122"/>
                <a:ea typeface="微软雅黑" pitchFamily="34" charset="-122"/>
              </a:rPr>
              <a:t>后的</a:t>
            </a:r>
            <a:r>
              <a:rPr lang="zh-CN" altLang="zh-CN" sz="2800" b="1" dirty="0" smtClean="0">
                <a:latin typeface="微软雅黑" pitchFamily="34" charset="-122"/>
                <a:ea typeface="微软雅黑" pitchFamily="34" charset="-122"/>
              </a:rPr>
              <a:t>工作衔接</a:t>
            </a:r>
            <a:endParaRPr lang="zh-CN" altLang="en-US" sz="2800" b="1" dirty="0">
              <a:latin typeface="微软雅黑" pitchFamily="34" charset="-122"/>
              <a:ea typeface="微软雅黑" pitchFamily="34" charset="-122"/>
            </a:endParaRPr>
          </a:p>
        </p:txBody>
      </p:sp>
      <p:sp>
        <p:nvSpPr>
          <p:cNvPr id="5" name="文本框">
            <a:extLst>
              <a:ext uri="{FF2B5EF4-FFF2-40B4-BE49-F238E27FC236}">
                <a16:creationId xmlns:a16="http://schemas.microsoft.com/office/drawing/2014/main" xmlns="" id="{6224D69B-AC9D-4ECC-B5A2-7CA1674B10CC}"/>
              </a:ext>
            </a:extLst>
          </p:cNvPr>
          <p:cNvSpPr txBox="1">
            <a:spLocks/>
          </p:cNvSpPr>
          <p:nvPr/>
        </p:nvSpPr>
        <p:spPr>
          <a:xfrm>
            <a:off x="539552" y="2636912"/>
            <a:ext cx="1957665" cy="1661993"/>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800" b="1" dirty="0" smtClean="0">
                <a:latin typeface="微软雅黑" pitchFamily="34" charset="-122"/>
                <a:ea typeface="微软雅黑" pitchFamily="34" charset="-122"/>
              </a:rPr>
              <a:t>涉危废种类或代码等发生变化的，需及时变更危废管理计划和排污许可证等信息</a:t>
            </a:r>
          </a:p>
        </p:txBody>
      </p:sp>
      <p:sp>
        <p:nvSpPr>
          <p:cNvPr id="6" name="文本框">
            <a:extLst>
              <a:ext uri="{FF2B5EF4-FFF2-40B4-BE49-F238E27FC236}">
                <a16:creationId xmlns:a16="http://schemas.microsoft.com/office/drawing/2014/main" xmlns="" id="{6336CCDE-94CD-48A5-982C-9441103EC07C}"/>
              </a:ext>
            </a:extLst>
          </p:cNvPr>
          <p:cNvSpPr txBox="1">
            <a:spLocks/>
          </p:cNvSpPr>
          <p:nvPr/>
        </p:nvSpPr>
        <p:spPr>
          <a:xfrm>
            <a:off x="1043608" y="5616881"/>
            <a:ext cx="7056784" cy="3323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800" b="1" dirty="0" smtClean="0">
                <a:latin typeface="微软雅黑" pitchFamily="34" charset="-122"/>
                <a:ea typeface="微软雅黑" pitchFamily="34" charset="-122"/>
              </a:rPr>
              <a:t>危废收集、综合许可证中相关种类或代码等发生变化的，需及时变更</a:t>
            </a:r>
          </a:p>
        </p:txBody>
      </p:sp>
      <p:sp>
        <p:nvSpPr>
          <p:cNvPr id="7" name="文本框">
            <a:extLst>
              <a:ext uri="{FF2B5EF4-FFF2-40B4-BE49-F238E27FC236}">
                <a16:creationId xmlns:a16="http://schemas.microsoft.com/office/drawing/2014/main" xmlns="" id="{8C81E037-524C-457A-8033-EBC4ED8F2727}"/>
              </a:ext>
            </a:extLst>
          </p:cNvPr>
          <p:cNvSpPr txBox="1">
            <a:spLocks/>
          </p:cNvSpPr>
          <p:nvPr/>
        </p:nvSpPr>
        <p:spPr>
          <a:xfrm>
            <a:off x="6587193" y="2556454"/>
            <a:ext cx="1963179" cy="166199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800" b="1" dirty="0" smtClean="0">
                <a:latin typeface="微软雅黑" pitchFamily="34" charset="-122"/>
                <a:ea typeface="微软雅黑" pitchFamily="34" charset="-122"/>
              </a:rPr>
              <a:t>涉跨省转移的危废种类或代码等发生变化的，需对转移计划进行变更并重新提交转移申请</a:t>
            </a:r>
          </a:p>
        </p:txBody>
      </p:sp>
      <p:grpSp>
        <p:nvGrpSpPr>
          <p:cNvPr id="8" name="形状">
            <a:extLst>
              <a:ext uri="{FF2B5EF4-FFF2-40B4-BE49-F238E27FC236}">
                <a16:creationId xmlns:a16="http://schemas.microsoft.com/office/drawing/2014/main" xmlns="" id="{3B4DC534-EA74-458C-9A13-33F4D778F7AA}"/>
              </a:ext>
            </a:extLst>
          </p:cNvPr>
          <p:cNvGrpSpPr/>
          <p:nvPr/>
        </p:nvGrpSpPr>
        <p:grpSpPr>
          <a:xfrm>
            <a:off x="2700198" y="1628800"/>
            <a:ext cx="3743604" cy="3704526"/>
            <a:chOff x="9988635" y="4910465"/>
            <a:chExt cx="5069416" cy="5016501"/>
          </a:xfrm>
        </p:grpSpPr>
        <p:sp>
          <p:nvSpPr>
            <p:cNvPr id="9" name="文本框">
              <a:extLst>
                <a:ext uri="{FF2B5EF4-FFF2-40B4-BE49-F238E27FC236}">
                  <a16:creationId xmlns:a16="http://schemas.microsoft.com/office/drawing/2014/main" xmlns="" id="{68E77C99-FFDD-4C02-900C-F84912A0268A}"/>
                </a:ext>
              </a:extLst>
            </p:cNvPr>
            <p:cNvSpPr>
              <a:spLocks/>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dirty="0">
                <a:latin typeface="等线" panose="02010600030101010101" pitchFamily="2" charset="-122"/>
                <a:ea typeface="等线" panose="02010600030101010101" pitchFamily="2" charset="-122"/>
                <a:cs typeface="+mn-ea"/>
                <a:sym typeface="Century Gothic" panose="020B0502020202020204" pitchFamily="34" charset="0"/>
              </a:endParaRPr>
            </a:p>
          </p:txBody>
        </p:sp>
        <p:sp>
          <p:nvSpPr>
            <p:cNvPr id="10" name="文本框">
              <a:extLst>
                <a:ext uri="{FF2B5EF4-FFF2-40B4-BE49-F238E27FC236}">
                  <a16:creationId xmlns:a16="http://schemas.microsoft.com/office/drawing/2014/main" xmlns="" id="{860A643D-EEC0-408F-B251-BFC78B69EE99}"/>
                </a:ext>
              </a:extLst>
            </p:cNvPr>
            <p:cNvSpPr>
              <a:spLocks/>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dirty="0">
                <a:latin typeface="等线" panose="02010600030101010101" pitchFamily="2" charset="-122"/>
                <a:ea typeface="等线" panose="02010600030101010101" pitchFamily="2" charset="-122"/>
                <a:cs typeface="+mn-ea"/>
                <a:sym typeface="Century Gothic" panose="020B0502020202020204" pitchFamily="34" charset="0"/>
              </a:endParaRPr>
            </a:p>
          </p:txBody>
        </p:sp>
        <p:sp>
          <p:nvSpPr>
            <p:cNvPr id="11" name="文本框">
              <a:extLst>
                <a:ext uri="{FF2B5EF4-FFF2-40B4-BE49-F238E27FC236}">
                  <a16:creationId xmlns:a16="http://schemas.microsoft.com/office/drawing/2014/main" xmlns="" id="{B96875CE-6DB0-4E7A-A706-B9D2E3E1A99C}"/>
                </a:ext>
              </a:extLst>
            </p:cNvPr>
            <p:cNvSpPr>
              <a:spLocks/>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dirty="0">
                <a:latin typeface="等线" panose="02010600030101010101" pitchFamily="2" charset="-122"/>
                <a:ea typeface="等线" panose="02010600030101010101" pitchFamily="2" charset="-122"/>
                <a:cs typeface="+mn-ea"/>
                <a:sym typeface="Century Gothic" panose="020B0502020202020204" pitchFamily="34" charset="0"/>
              </a:endParaRPr>
            </a:p>
          </p:txBody>
        </p:sp>
        <p:sp>
          <p:nvSpPr>
            <p:cNvPr id="12" name="文本框">
              <a:extLst>
                <a:ext uri="{FF2B5EF4-FFF2-40B4-BE49-F238E27FC236}">
                  <a16:creationId xmlns:a16="http://schemas.microsoft.com/office/drawing/2014/main" xmlns="" id="{38A6BEAF-78E1-4A57-BC51-67FEA45FC178}"/>
                </a:ext>
              </a:extLst>
            </p:cNvPr>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dirty="0" smtClean="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rPr>
                <a:t>代码变动</a:t>
              </a:r>
              <a:endParaRPr kumimoji="1" lang="zh-CN" altLang="en-US" dirty="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endParaRPr>
            </a:p>
          </p:txBody>
        </p:sp>
        <p:sp>
          <p:nvSpPr>
            <p:cNvPr id="13" name="文本框">
              <a:extLst>
                <a:ext uri="{FF2B5EF4-FFF2-40B4-BE49-F238E27FC236}">
                  <a16:creationId xmlns:a16="http://schemas.microsoft.com/office/drawing/2014/main" xmlns="" id="{682490A6-86F4-4ED1-9488-ACB3B3442892}"/>
                </a:ext>
              </a:extLst>
            </p:cNvPr>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dirty="0" smtClean="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rPr>
                <a:t>合并调整</a:t>
              </a:r>
              <a:endParaRPr kumimoji="1" lang="en-US" altLang="zh-CN" dirty="0" smtClean="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endParaRPr>
            </a:p>
          </p:txBody>
        </p:sp>
        <p:sp>
          <p:nvSpPr>
            <p:cNvPr id="14" name="文本框">
              <a:extLst>
                <a:ext uri="{FF2B5EF4-FFF2-40B4-BE49-F238E27FC236}">
                  <a16:creationId xmlns:a16="http://schemas.microsoft.com/office/drawing/2014/main" xmlns="" id="{F82FDCED-9B11-4922-8058-2D605F151113}"/>
                </a:ext>
              </a:extLst>
            </p:cNvPr>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dirty="0" smtClean="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rPr>
                <a:t>增减类别</a:t>
              </a:r>
              <a:endParaRPr kumimoji="1" lang="zh-CN" altLang="en-US" dirty="0">
                <a:solidFill>
                  <a:schemeClr val="bg1"/>
                </a:solidFill>
                <a:latin typeface="等线" panose="02010600030101010101" pitchFamily="2" charset="-122"/>
                <a:ea typeface="等线" panose="02010600030101010101" pitchFamily="2" charset="-122"/>
                <a:cs typeface="+mn-ea"/>
                <a:sym typeface="Century Gothic" panose="020B0502020202020204" pitchFamily="34" charset="0"/>
              </a:endParaRPr>
            </a:p>
          </p:txBody>
        </p:sp>
      </p:gr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201230174128.png"/>
          <p:cNvPicPr>
            <a:picLocks noChangeAspect="1"/>
          </p:cNvPicPr>
          <p:nvPr/>
        </p:nvPicPr>
        <p:blipFill>
          <a:blip r:embed="rId2" cstate="print"/>
          <a:stretch>
            <a:fillRect/>
          </a:stretch>
        </p:blipFill>
        <p:spPr>
          <a:xfrm>
            <a:off x="260726" y="1772816"/>
            <a:ext cx="2609371" cy="3444107"/>
          </a:xfrm>
          <a:prstGeom prst="rect">
            <a:avLst/>
          </a:prstGeom>
          <a:blipFill>
            <a:blip r:embed="rId2" cstate="print"/>
            <a:stretch>
              <a:fillRect/>
            </a:stretch>
          </a:blipFill>
        </p:spPr>
      </p:pic>
      <p:sp>
        <p:nvSpPr>
          <p:cNvPr id="5" name="TextBox 4"/>
          <p:cNvSpPr txBox="1"/>
          <p:nvPr/>
        </p:nvSpPr>
        <p:spPr>
          <a:xfrm>
            <a:off x="0" y="764704"/>
            <a:ext cx="9144000" cy="523220"/>
          </a:xfrm>
          <a:prstGeom prst="rect">
            <a:avLst/>
          </a:prstGeom>
          <a:noFill/>
        </p:spPr>
        <p:txBody>
          <a:bodyPr wrap="square" rtlCol="0">
            <a:spAutoFit/>
          </a:bodyPr>
          <a:lstStyle/>
          <a:p>
            <a:pPr lvl="0" algn="ctr"/>
            <a:r>
              <a:rPr lang="zh-CN" altLang="en-US" sz="2800" b="1"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1107996"/>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根据</a:t>
            </a:r>
            <a:r>
              <a:rPr lang="en-US" altLang="zh-CN" sz="2400" b="1" dirty="0" smtClean="0">
                <a:solidFill>
                  <a:srgbClr val="FFFF00"/>
                </a:solidFill>
                <a:latin typeface="微软雅黑" pitchFamily="34" charset="-122"/>
                <a:ea typeface="微软雅黑" pitchFamily="34" charset="-122"/>
              </a:rPr>
              <a:t>900-252-12“</a:t>
            </a:r>
            <a:r>
              <a:rPr lang="zh-CN" altLang="en-US" sz="2400" b="1" dirty="0" smtClean="0">
                <a:solidFill>
                  <a:srgbClr val="FFFF00"/>
                </a:solidFill>
                <a:latin typeface="微软雅黑" pitchFamily="34" charset="-122"/>
                <a:ea typeface="微软雅黑" pitchFamily="34" charset="-122"/>
              </a:rPr>
              <a:t>使用油漆（不包括水性漆）、有机溶剂进行喷漆、上漆过程中产生的废物”，水性漆渣是否不属于危险废物</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3436004"/>
            <a:ext cx="5688631" cy="1280351"/>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b="1" dirty="0" smtClean="0">
                <a:latin typeface="微软雅黑" pitchFamily="34" charset="-122"/>
                <a:ea typeface="微软雅黑" pitchFamily="34" charset="-122"/>
              </a:rPr>
              <a:t>    “不包括水性漆”是指水性漆渣不属于列入</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的危险废物，其是否属于危险废物需要根据</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危险废物鉴别标准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GB5085.1~7</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危险废物鉴别技术规范</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HJ 298</a:t>
            </a:r>
            <a:r>
              <a:rPr lang="zh-CN" altLang="en-US" sz="1600" b="1" dirty="0" smtClean="0">
                <a:latin typeface="微软雅黑" pitchFamily="34" charset="-122"/>
                <a:ea typeface="微软雅黑" pitchFamily="34" charset="-122"/>
              </a:rPr>
              <a:t>）等予以判定。</a:t>
            </a:r>
            <a:endParaRPr lang="en-US" altLang="zh-CN" sz="1600" dirty="0">
              <a:latin typeface="微软雅黑" pitchFamily="34" charset="-122"/>
              <a:ea typeface="微软雅黑" pitchFamily="34" charset="-122"/>
            </a:endParaRP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843808" y="3140968"/>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en-US" sz="2800" b="1" kern="2200"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pic>
        <p:nvPicPr>
          <p:cNvPr id="5" name="图片 4" descr="QQ截图20201230174128.png"/>
          <p:cNvPicPr>
            <a:picLocks noChangeAspect="1"/>
          </p:cNvPicPr>
          <p:nvPr/>
        </p:nvPicPr>
        <p:blipFill>
          <a:blip r:embed="rId2" cstate="print"/>
          <a:stretch>
            <a:fillRect/>
          </a:stretch>
        </p:blipFill>
        <p:spPr>
          <a:xfrm>
            <a:off x="272422" y="1772816"/>
            <a:ext cx="2585979" cy="3444107"/>
          </a:xfrm>
          <a:prstGeom prst="rect">
            <a:avLst/>
          </a:prstGeom>
          <a:blipFill>
            <a:blip r:embed="rId3" cstate="print"/>
            <a:stretch>
              <a:fillRect/>
            </a:stretch>
          </a:blipFill>
        </p:spPr>
      </p:pic>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1107996"/>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外墙涂料是否属于</a:t>
            </a:r>
            <a:r>
              <a:rPr lang="en-US" altLang="zh-CN" sz="2400" b="1" dirty="0" smtClean="0">
                <a:solidFill>
                  <a:srgbClr val="FFFF00"/>
                </a:solidFill>
                <a:latin typeface="微软雅黑" pitchFamily="34" charset="-122"/>
                <a:ea typeface="微软雅黑" pitchFamily="34" charset="-122"/>
              </a:rPr>
              <a:t>900-255-12</a:t>
            </a:r>
            <a:r>
              <a:rPr lang="zh-CN" altLang="en-US" sz="2400" b="1" dirty="0" smtClean="0">
                <a:solidFill>
                  <a:srgbClr val="FFFF00"/>
                </a:solidFill>
                <a:latin typeface="微软雅黑" pitchFamily="34" charset="-122"/>
                <a:ea typeface="微软雅黑" pitchFamily="34" charset="-122"/>
              </a:rPr>
              <a:t>类废物，即“使用各种颜料进行着色过程中产生的废颜料”</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3436004"/>
            <a:ext cx="5688631" cy="2560701"/>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en-US" altLang="zh-CN" sz="1600" b="1" dirty="0" smtClean="0">
                <a:latin typeface="微软雅黑" pitchFamily="34" charset="-122"/>
                <a:ea typeface="微软雅黑" pitchFamily="34" charset="-122"/>
              </a:rPr>
              <a:t>    900-255-12</a:t>
            </a:r>
            <a:r>
              <a:rPr lang="zh-CN" altLang="en-US" sz="1600" b="1" dirty="0" smtClean="0">
                <a:latin typeface="微软雅黑" pitchFamily="34" charset="-122"/>
                <a:ea typeface="微软雅黑" pitchFamily="34" charset="-122"/>
              </a:rPr>
              <a:t>是指使用各种颜料进行着色过程中产生的废颜料，外墙涂料不属于颜料，因此废弃的外墙涂料不属于</a:t>
            </a:r>
            <a:r>
              <a:rPr lang="en-US" altLang="zh-CN" sz="1600" b="1" dirty="0" smtClean="0">
                <a:latin typeface="微软雅黑" pitchFamily="34" charset="-122"/>
                <a:ea typeface="微软雅黑" pitchFamily="34" charset="-122"/>
              </a:rPr>
              <a:t>900-255-12</a:t>
            </a:r>
            <a:r>
              <a:rPr lang="zh-CN" altLang="en-US" sz="1600" b="1" dirty="0" smtClean="0">
                <a:latin typeface="微软雅黑" pitchFamily="34" charset="-122"/>
                <a:ea typeface="微软雅黑" pitchFamily="34" charset="-122"/>
              </a:rPr>
              <a:t>类废物。</a:t>
            </a:r>
          </a:p>
          <a:p>
            <a:r>
              <a:rPr lang="zh-CN" altLang="en-US" sz="1600" b="1" dirty="0" smtClean="0">
                <a:latin typeface="微软雅黑" pitchFamily="34" charset="-122"/>
                <a:ea typeface="微软雅黑" pitchFamily="34" charset="-122"/>
              </a:rPr>
              <a:t>    此外，废弃的外墙涂料的属性应根据其外墙涂料的组成成分，明确是否属于水性涂料，属于水性涂料的不属于</a:t>
            </a:r>
            <a:r>
              <a:rPr lang="en-US" altLang="zh-CN" sz="1600" b="1" dirty="0" smtClean="0">
                <a:latin typeface="微软雅黑" pitchFamily="34" charset="-122"/>
                <a:ea typeface="微软雅黑" pitchFamily="34" charset="-122"/>
              </a:rPr>
              <a:t>900-299-12</a:t>
            </a:r>
            <a:r>
              <a:rPr lang="zh-CN" altLang="en-US" sz="1600" b="1" dirty="0" smtClean="0">
                <a:latin typeface="微软雅黑" pitchFamily="34" charset="-122"/>
                <a:ea typeface="微软雅黑" pitchFamily="34" charset="-122"/>
              </a:rPr>
              <a:t>类废物（生产、销售及使用过程中产生的失效、变质、不合格、淘汰、伪劣的油墨、染料、颜料、油漆（不包括水性漆） ）。</a:t>
            </a: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843808" y="3140968"/>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en-US" sz="2800" b="1" kern="2200"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pic>
        <p:nvPicPr>
          <p:cNvPr id="5" name="图片 4" descr="QQ截图20201230174128.png"/>
          <p:cNvPicPr>
            <a:picLocks noChangeAspect="1"/>
          </p:cNvPicPr>
          <p:nvPr/>
        </p:nvPicPr>
        <p:blipFill>
          <a:blip r:embed="rId2" cstate="print"/>
          <a:stretch>
            <a:fillRect/>
          </a:stretch>
        </p:blipFill>
        <p:spPr>
          <a:xfrm>
            <a:off x="318356" y="1839953"/>
            <a:ext cx="2494110" cy="3309832"/>
          </a:xfrm>
          <a:prstGeom prst="rect">
            <a:avLst/>
          </a:prstGeom>
          <a:blipFill>
            <a:blip r:embed="rId3" cstate="print"/>
            <a:stretch>
              <a:fillRect/>
            </a:stretch>
          </a:blipFill>
        </p:spPr>
      </p:pic>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738664"/>
          </a:xfrm>
          <a:prstGeom prst="rect">
            <a:avLst/>
          </a:prstGeom>
          <a:noFill/>
        </p:spPr>
        <p:txBody>
          <a:bodyPr wrap="square" lIns="0" tIns="0" rIns="0" bIns="0" rtlCol="0">
            <a:spAutoFit/>
          </a:bodyPr>
          <a:lstStyle/>
          <a:p>
            <a:r>
              <a:rPr lang="en-US" altLang="zh-CN" sz="2400" b="1" dirty="0" smtClean="0">
                <a:solidFill>
                  <a:srgbClr val="FFFF00"/>
                </a:solidFill>
                <a:latin typeface="微软雅黑" pitchFamily="34" charset="-122"/>
                <a:ea typeface="微软雅黑" pitchFamily="34" charset="-122"/>
              </a:rPr>
              <a:t>900-047-49</a:t>
            </a:r>
            <a:r>
              <a:rPr lang="zh-CN" altLang="en-US" sz="2400" b="1" dirty="0" smtClean="0">
                <a:solidFill>
                  <a:srgbClr val="FFFF00"/>
                </a:solidFill>
                <a:latin typeface="微软雅黑" pitchFamily="34" charset="-122"/>
                <a:ea typeface="微软雅黑" pitchFamily="34" charset="-122"/>
              </a:rPr>
              <a:t>是否包括企业的化验室产生的实验室废物</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3356992"/>
            <a:ext cx="5688631" cy="2560701"/>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b="1" dirty="0" smtClean="0">
                <a:latin typeface="微软雅黑" pitchFamily="34" charset="-122"/>
                <a:ea typeface="微软雅黑" pitchFamily="34" charset="-122"/>
              </a:rPr>
              <a:t>    包括。新</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的表述明确：生产、研究、开发、教学、环境检测（监测）活动中，化学和生物实验室（不包括感染性医学实验室及医疗机构化验室）产生的具有危险特性的废物、包装物属于</a:t>
            </a:r>
            <a:r>
              <a:rPr lang="en-US" altLang="zh-CN" sz="1600" b="1" dirty="0" smtClean="0">
                <a:latin typeface="微软雅黑" pitchFamily="34" charset="-122"/>
                <a:ea typeface="微软雅黑" pitchFamily="34" charset="-122"/>
              </a:rPr>
              <a:t>900-047-49</a:t>
            </a:r>
            <a:r>
              <a:rPr lang="zh-CN" altLang="en-US" sz="1600" b="1" dirty="0" smtClean="0">
                <a:latin typeface="微软雅黑" pitchFamily="34" charset="-122"/>
                <a:ea typeface="微软雅黑" pitchFamily="34" charset="-122"/>
              </a:rPr>
              <a:t>类废物。</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（不包括按实验室管理要求进行清洗后的废弃烧杯、量器、漏斗等，不包括按实验室管理要求进行清洗后的时机包装物、容器）</a:t>
            </a: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843808" y="3140968"/>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9144000" cy="523220"/>
          </a:xfrm>
          <a:prstGeom prst="rect">
            <a:avLst/>
          </a:prstGeom>
          <a:noFill/>
        </p:spPr>
        <p:txBody>
          <a:bodyPr wrap="square" rtlCol="0">
            <a:spAutoFit/>
          </a:bodyPr>
          <a:lstStyle/>
          <a:p>
            <a:pPr lvl="0" algn="ctr"/>
            <a:r>
              <a:rPr lang="zh-CN" altLang="en-US" sz="2800" b="1" kern="2200"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pic>
        <p:nvPicPr>
          <p:cNvPr id="5" name="图片 4" descr="QQ截图20201230174128.png"/>
          <p:cNvPicPr>
            <a:picLocks noChangeAspect="1"/>
          </p:cNvPicPr>
          <p:nvPr/>
        </p:nvPicPr>
        <p:blipFill>
          <a:blip r:embed="rId2" cstate="print"/>
          <a:stretch>
            <a:fillRect/>
          </a:stretch>
        </p:blipFill>
        <p:spPr>
          <a:xfrm>
            <a:off x="809989" y="1579361"/>
            <a:ext cx="1961811" cy="1944216"/>
          </a:xfrm>
          <a:prstGeom prst="rect">
            <a:avLst/>
          </a:prstGeom>
          <a:blipFill>
            <a:blip r:embed="rId3" cstate="print"/>
            <a:stretch>
              <a:fillRect/>
            </a:stretch>
          </a:blipFill>
        </p:spPr>
      </p:pic>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1107996"/>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含有或沾染腐蚀性、易燃性危险废物的废弃包装物是否属于</a:t>
            </a:r>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国家危险废物名录</a:t>
            </a:r>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中的废物</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3436004"/>
            <a:ext cx="5688631" cy="224061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en-US" altLang="zh-CN" sz="1600" b="1" dirty="0" smtClean="0">
                <a:latin typeface="微软雅黑" pitchFamily="34" charset="-122"/>
                <a:ea typeface="微软雅黑" pitchFamily="34" charset="-122"/>
              </a:rPr>
              <a:t>    900-041-49“</a:t>
            </a:r>
            <a:r>
              <a:rPr lang="zh-CN" altLang="en-US" sz="1600" b="1" dirty="0" smtClean="0">
                <a:latin typeface="微软雅黑" pitchFamily="34" charset="-122"/>
                <a:ea typeface="微软雅黑" pitchFamily="34" charset="-122"/>
              </a:rPr>
              <a:t>含有或沾染毒性、感染性危险废物的废弃包装物、容器、过滤吸附介质”属于危险废物。</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含有或沾染具有腐蚀性、易燃性危险废物的废弃包装物不属于</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中的废物，其是否属于危险废物需要根据</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危险废物鉴别标准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GB5085.1~7</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危险废物鉴别技术规范</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HJ 298</a:t>
            </a:r>
            <a:r>
              <a:rPr lang="zh-CN" altLang="en-US" sz="1600" b="1" dirty="0" smtClean="0">
                <a:latin typeface="微软雅黑" pitchFamily="34" charset="-122"/>
                <a:ea typeface="微软雅黑" pitchFamily="34" charset="-122"/>
              </a:rPr>
              <a:t>）予以认定。</a:t>
            </a:r>
            <a:endParaRPr lang="en-US" altLang="zh-CN" sz="1600" b="1" dirty="0">
              <a:latin typeface="微软雅黑" pitchFamily="34" charset="-122"/>
              <a:ea typeface="微软雅黑" pitchFamily="34" charset="-122"/>
            </a:endParaRP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843808" y="3140968"/>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pic>
        <p:nvPicPr>
          <p:cNvPr id="9" name="图片 8" descr="QQ截图20201231104945.png"/>
          <p:cNvPicPr>
            <a:picLocks noChangeAspect="1"/>
          </p:cNvPicPr>
          <p:nvPr/>
        </p:nvPicPr>
        <p:blipFill>
          <a:blip r:embed="rId4" cstate="print"/>
          <a:stretch>
            <a:fillRect/>
          </a:stretch>
        </p:blipFill>
        <p:spPr>
          <a:xfrm>
            <a:off x="809989" y="3523577"/>
            <a:ext cx="1944216" cy="1921647"/>
          </a:xfrm>
          <a:prstGeom prst="rect">
            <a:avLst/>
          </a:prstGeo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201230174128.png"/>
          <p:cNvPicPr>
            <a:picLocks noChangeAspect="1"/>
          </p:cNvPicPr>
          <p:nvPr/>
        </p:nvPicPr>
        <p:blipFill>
          <a:blip r:embed="rId2" cstate="print"/>
          <a:stretch>
            <a:fillRect/>
          </a:stretch>
        </p:blipFill>
        <p:spPr>
          <a:xfrm>
            <a:off x="539552" y="1268760"/>
            <a:ext cx="2304255" cy="2880320"/>
          </a:xfrm>
          <a:prstGeom prst="rect">
            <a:avLst/>
          </a:prstGeom>
          <a:blipFill>
            <a:blip r:embed="rId3" cstate="print"/>
            <a:stretch>
              <a:fillRect/>
            </a:stretch>
          </a:blipFill>
        </p:spPr>
      </p:pic>
      <p:sp>
        <p:nvSpPr>
          <p:cNvPr id="5" name="TextBox 4"/>
          <p:cNvSpPr txBox="1"/>
          <p:nvPr/>
        </p:nvSpPr>
        <p:spPr>
          <a:xfrm>
            <a:off x="0" y="764704"/>
            <a:ext cx="9144000" cy="523220"/>
          </a:xfrm>
          <a:prstGeom prst="rect">
            <a:avLst/>
          </a:prstGeom>
          <a:noFill/>
        </p:spPr>
        <p:txBody>
          <a:bodyPr wrap="square" rtlCol="0">
            <a:spAutoFit/>
          </a:bodyPr>
          <a:lstStyle/>
          <a:p>
            <a:pPr lvl="0" algn="ctr"/>
            <a:r>
              <a:rPr lang="zh-CN" altLang="en-US" sz="2800" b="1"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1107996"/>
          </a:xfrm>
          <a:prstGeom prst="rect">
            <a:avLst/>
          </a:prstGeom>
          <a:noFill/>
        </p:spPr>
        <p:txBody>
          <a:bodyPr wrap="square" lIns="0" tIns="0" rIns="0" bIns="0" rtlCol="0">
            <a:spAutoFit/>
          </a:bodyPr>
          <a:lstStyle/>
          <a:p>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名录</a:t>
            </a:r>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豁免清单中</a:t>
            </a:r>
            <a:r>
              <a:rPr lang="en-US" altLang="zh-CN" sz="2400" b="1" dirty="0" smtClean="0">
                <a:solidFill>
                  <a:srgbClr val="FFFF00"/>
                </a:solidFill>
                <a:latin typeface="微软雅黑" pitchFamily="34" charset="-122"/>
                <a:ea typeface="微软雅黑" pitchFamily="34" charset="-122"/>
              </a:rPr>
              <a:t>900-249-08“</a:t>
            </a:r>
            <a:r>
              <a:rPr lang="zh-CN" altLang="en-US" sz="2400" b="1" dirty="0" smtClean="0">
                <a:solidFill>
                  <a:srgbClr val="FFFF00"/>
                </a:solidFill>
                <a:latin typeface="微软雅黑" pitchFamily="34" charset="-122"/>
                <a:ea typeface="微软雅黑" pitchFamily="34" charset="-122"/>
              </a:rPr>
              <a:t>废铁质油桶（不包括</a:t>
            </a:r>
            <a:r>
              <a:rPr lang="en-US" altLang="zh-CN" sz="2400" b="1" dirty="0" smtClean="0">
                <a:solidFill>
                  <a:srgbClr val="FFFF00"/>
                </a:solidFill>
                <a:latin typeface="微软雅黑" pitchFamily="34" charset="-122"/>
                <a:ea typeface="微软雅黑" pitchFamily="34" charset="-122"/>
              </a:rPr>
              <a:t>900-041-49</a:t>
            </a:r>
            <a:r>
              <a:rPr lang="zh-CN" altLang="en-US" sz="2400" b="1" dirty="0" smtClean="0">
                <a:solidFill>
                  <a:srgbClr val="FFFF00"/>
                </a:solidFill>
                <a:latin typeface="微软雅黑" pitchFamily="34" charset="-122"/>
                <a:ea typeface="微软雅黑" pitchFamily="34" charset="-122"/>
              </a:rPr>
              <a:t>类）”是否包含盛装废矿物油的铁质废油桶</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3501008"/>
            <a:ext cx="5688631" cy="2529539"/>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buFont typeface="Wingdings" pitchFamily="2" charset="2"/>
              <a:buChar char="l"/>
            </a:pPr>
            <a:r>
              <a:rPr lang="zh-CN" altLang="en-US" sz="1600" b="1" dirty="0" smtClean="0">
                <a:solidFill>
                  <a:srgbClr val="FF0000"/>
                </a:solidFill>
                <a:latin typeface="微软雅黑" pitchFamily="34" charset="-122"/>
                <a:ea typeface="微软雅黑" pitchFamily="34" charset="-122"/>
              </a:rPr>
              <a:t>盛装废矿物油</a:t>
            </a:r>
            <a:r>
              <a:rPr lang="zh-CN" altLang="en-US" sz="1600" b="1" dirty="0" smtClean="0">
                <a:latin typeface="微软雅黑" pitchFamily="34" charset="-122"/>
                <a:ea typeface="微软雅黑" pitchFamily="34" charset="-122"/>
              </a:rPr>
              <a:t>的废铁质油桶属于</a:t>
            </a:r>
            <a:r>
              <a:rPr lang="en-US" altLang="zh-CN" sz="1600" b="1" dirty="0" smtClean="0">
                <a:solidFill>
                  <a:srgbClr val="FF0000"/>
                </a:solidFill>
                <a:latin typeface="微软雅黑" pitchFamily="34" charset="-122"/>
                <a:ea typeface="微软雅黑" pitchFamily="34" charset="-122"/>
              </a:rPr>
              <a:t>900-041-49</a:t>
            </a:r>
            <a:r>
              <a:rPr lang="zh-CN" altLang="en-US" sz="1600" b="1" dirty="0" smtClean="0">
                <a:latin typeface="微软雅黑" pitchFamily="34" charset="-122"/>
                <a:ea typeface="微软雅黑" pitchFamily="34" charset="-122"/>
              </a:rPr>
              <a:t>类废物</a:t>
            </a:r>
            <a:endParaRPr lang="en-US" altLang="zh-CN" sz="1600" b="1" dirty="0" smtClean="0">
              <a:latin typeface="微软雅黑" pitchFamily="34" charset="-122"/>
              <a:ea typeface="微软雅黑" pitchFamily="34" charset="-122"/>
            </a:endParaRPr>
          </a:p>
          <a:p>
            <a:pPr>
              <a:buFont typeface="Wingdings" pitchFamily="2" charset="2"/>
              <a:buChar char="l"/>
            </a:pPr>
            <a:r>
              <a:rPr lang="zh-CN" altLang="en-US" sz="1600" b="1" dirty="0" smtClean="0">
                <a:solidFill>
                  <a:srgbClr val="FF0000"/>
                </a:solidFill>
                <a:latin typeface="微软雅黑" pitchFamily="34" charset="-122"/>
                <a:ea typeface="微软雅黑" pitchFamily="34" charset="-122"/>
              </a:rPr>
              <a:t>盛装矿物油</a:t>
            </a:r>
            <a:r>
              <a:rPr lang="zh-CN" altLang="en-US" sz="1600" b="1" dirty="0" smtClean="0">
                <a:latin typeface="微软雅黑" pitchFamily="34" charset="-122"/>
                <a:ea typeface="微软雅黑" pitchFamily="34" charset="-122"/>
              </a:rPr>
              <a:t>的废铁质油桶属于</a:t>
            </a:r>
            <a:r>
              <a:rPr lang="en-US" altLang="zh-CN" sz="1600" b="1" dirty="0" smtClean="0">
                <a:solidFill>
                  <a:srgbClr val="FF0000"/>
                </a:solidFill>
                <a:latin typeface="微软雅黑" pitchFamily="34" charset="-122"/>
                <a:ea typeface="微软雅黑" pitchFamily="34" charset="-122"/>
              </a:rPr>
              <a:t>900-249-08</a:t>
            </a:r>
            <a:r>
              <a:rPr lang="zh-CN" altLang="en-US" sz="1600" b="1" dirty="0" smtClean="0">
                <a:latin typeface="微软雅黑" pitchFamily="34" charset="-122"/>
                <a:ea typeface="微软雅黑" pitchFamily="34" charset="-122"/>
              </a:rPr>
              <a:t>类废物</a:t>
            </a:r>
            <a:endParaRPr lang="en-US" altLang="zh-CN" sz="1600" b="1" dirty="0" smtClean="0">
              <a:latin typeface="微软雅黑" pitchFamily="34" charset="-122"/>
              <a:ea typeface="微软雅黑" pitchFamily="34" charset="-122"/>
            </a:endParaRPr>
          </a:p>
          <a:p>
            <a:pPr>
              <a:buFont typeface="Wingdings" pitchFamily="2" charset="2"/>
              <a:buChar char="l"/>
            </a:pPr>
            <a:r>
              <a:rPr lang="zh-CN" altLang="en-US" sz="1600" b="1" dirty="0" smtClean="0">
                <a:latin typeface="微软雅黑" pitchFamily="34" charset="-122"/>
                <a:ea typeface="微软雅黑" pitchFamily="34" charset="-122"/>
              </a:rPr>
              <a:t>两类废物的</a:t>
            </a:r>
            <a:r>
              <a:rPr lang="zh-CN" altLang="en-US" sz="1600" b="1" dirty="0" smtClean="0">
                <a:solidFill>
                  <a:srgbClr val="FF0000"/>
                </a:solidFill>
                <a:latin typeface="微软雅黑" pitchFamily="34" charset="-122"/>
                <a:ea typeface="微软雅黑" pitchFamily="34" charset="-122"/>
              </a:rPr>
              <a:t>区别在于前者是盛装废矿物油，后者是盛装矿物油</a:t>
            </a:r>
            <a:r>
              <a:rPr lang="zh-CN" altLang="en-US" sz="1600" b="1" dirty="0" smtClean="0">
                <a:latin typeface="微软雅黑" pitchFamily="34" charset="-122"/>
                <a:ea typeface="微软雅黑" pitchFamily="34" charset="-122"/>
              </a:rPr>
              <a:t>。本条款豁免的是</a:t>
            </a:r>
            <a:r>
              <a:rPr lang="en-US" altLang="zh-CN" sz="1600" b="1" dirty="0" smtClean="0">
                <a:latin typeface="微软雅黑" pitchFamily="34" charset="-122"/>
                <a:ea typeface="微软雅黑" pitchFamily="34" charset="-122"/>
              </a:rPr>
              <a:t>900-249-08</a:t>
            </a:r>
            <a:r>
              <a:rPr lang="zh-CN" altLang="en-US" sz="1600" b="1" dirty="0" smtClean="0">
                <a:latin typeface="微软雅黑" pitchFamily="34" charset="-122"/>
                <a:ea typeface="微软雅黑" pitchFamily="34" charset="-122"/>
              </a:rPr>
              <a:t>类废物，而</a:t>
            </a:r>
            <a:r>
              <a:rPr lang="en-US" altLang="zh-CN" sz="1600" b="1" dirty="0" smtClean="0">
                <a:latin typeface="微软雅黑" pitchFamily="34" charset="-122"/>
                <a:ea typeface="微软雅黑" pitchFamily="34" charset="-122"/>
              </a:rPr>
              <a:t>900-041-49</a:t>
            </a:r>
            <a:r>
              <a:rPr lang="zh-CN" altLang="en-US" sz="1600" b="1" dirty="0" smtClean="0">
                <a:latin typeface="微软雅黑" pitchFamily="34" charset="-122"/>
                <a:ea typeface="微软雅黑" pitchFamily="34" charset="-122"/>
              </a:rPr>
              <a:t>类废物由于其</a:t>
            </a:r>
            <a:r>
              <a:rPr lang="zh-CN" altLang="en-US" sz="1600" b="1" dirty="0" smtClean="0">
                <a:solidFill>
                  <a:srgbClr val="FF0000"/>
                </a:solidFill>
                <a:latin typeface="微软雅黑" pitchFamily="34" charset="-122"/>
                <a:ea typeface="微软雅黑" pitchFamily="34" charset="-122"/>
              </a:rPr>
              <a:t>所盛装的废矿物油组分复杂，利用过程环境风险较大，因此未被纳入豁免管理，故不在该条豁免范围内</a:t>
            </a:r>
            <a:r>
              <a:rPr lang="zh-CN" altLang="en-US" sz="1600" b="1"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843808" y="3284984"/>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pic>
        <p:nvPicPr>
          <p:cNvPr id="9" name="图片 8" descr="QQ截图20201231113245.png"/>
          <p:cNvPicPr>
            <a:picLocks noChangeAspect="1"/>
          </p:cNvPicPr>
          <p:nvPr/>
        </p:nvPicPr>
        <p:blipFill>
          <a:blip r:embed="rId4" cstate="print"/>
          <a:stretch>
            <a:fillRect/>
          </a:stretch>
        </p:blipFill>
        <p:spPr>
          <a:xfrm>
            <a:off x="251520" y="3501008"/>
            <a:ext cx="2160331" cy="2742456"/>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201230174128.png"/>
          <p:cNvPicPr>
            <a:picLocks noChangeAspect="1"/>
          </p:cNvPicPr>
          <p:nvPr/>
        </p:nvPicPr>
        <p:blipFill>
          <a:blip r:embed="rId2" cstate="print"/>
          <a:stretch>
            <a:fillRect/>
          </a:stretch>
        </p:blipFill>
        <p:spPr>
          <a:xfrm>
            <a:off x="279023" y="1952800"/>
            <a:ext cx="2572777" cy="3204391"/>
          </a:xfrm>
          <a:prstGeom prst="rect">
            <a:avLst/>
          </a:prstGeom>
          <a:blipFill>
            <a:blip r:embed="rId3" cstate="print"/>
            <a:stretch>
              <a:fillRect/>
            </a:stretch>
          </a:blipFill>
        </p:spPr>
      </p:pic>
      <p:sp>
        <p:nvSpPr>
          <p:cNvPr id="5" name="TextBox 4"/>
          <p:cNvSpPr txBox="1"/>
          <p:nvPr/>
        </p:nvSpPr>
        <p:spPr>
          <a:xfrm>
            <a:off x="0" y="764704"/>
            <a:ext cx="9144000" cy="523220"/>
          </a:xfrm>
          <a:prstGeom prst="rect">
            <a:avLst/>
          </a:prstGeom>
          <a:noFill/>
        </p:spPr>
        <p:txBody>
          <a:bodyPr wrap="square" rtlCol="0">
            <a:spAutoFit/>
          </a:bodyPr>
          <a:lstStyle/>
          <a:p>
            <a:pPr lvl="0" algn="ctr"/>
            <a:r>
              <a:rPr lang="zh-CN" altLang="en-US" sz="2800" b="1" dirty="0" smtClean="0">
                <a:latin typeface="微软雅黑" pitchFamily="34" charset="-122"/>
                <a:ea typeface="微软雅黑" pitchFamily="34" charset="-122"/>
              </a:rPr>
              <a:t>部分废物属性判定</a:t>
            </a:r>
            <a:endParaRPr lang="zh-CN" altLang="en-US" sz="2800" b="1" dirty="0">
              <a:latin typeface="微软雅黑" pitchFamily="34" charset="-122"/>
              <a:ea typeface="微软雅黑" pitchFamily="34" charset="-122"/>
            </a:endParaRPr>
          </a:p>
        </p:txBody>
      </p:sp>
      <p:sp>
        <p:nvSpPr>
          <p:cNvPr id="6" name="文本框 12">
            <a:extLst>
              <a:ext uri="{FF2B5EF4-FFF2-40B4-BE49-F238E27FC236}">
                <a16:creationId xmlns:a16="http://schemas.microsoft.com/office/drawing/2014/main" xmlns="" id="{93E21C09-3671-4984-A93D-186797FC381C}"/>
              </a:ext>
            </a:extLst>
          </p:cNvPr>
          <p:cNvSpPr txBox="1"/>
          <p:nvPr/>
        </p:nvSpPr>
        <p:spPr>
          <a:xfrm>
            <a:off x="3059832" y="1988840"/>
            <a:ext cx="5801077" cy="1846659"/>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豁免清单规定，</a:t>
            </a:r>
            <a:r>
              <a:rPr lang="en-US" altLang="zh-CN" sz="2400" b="1" dirty="0" smtClean="0">
                <a:solidFill>
                  <a:srgbClr val="FFFF00"/>
                </a:solidFill>
                <a:latin typeface="微软雅黑" pitchFamily="34" charset="-122"/>
                <a:ea typeface="微软雅黑" pitchFamily="34" charset="-122"/>
              </a:rPr>
              <a:t>HW34/35</a:t>
            </a:r>
            <a:r>
              <a:rPr lang="zh-CN" altLang="en-US" sz="2400" b="1" dirty="0" smtClean="0">
                <a:solidFill>
                  <a:srgbClr val="FFFF00"/>
                </a:solidFill>
                <a:latin typeface="微软雅黑" pitchFamily="34" charset="-122"/>
                <a:ea typeface="微软雅黑" pitchFamily="34" charset="-122"/>
              </a:rPr>
              <a:t>类废物中仅具有腐蚀性危险特性的废酸</a:t>
            </a:r>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碱，作为工业污水处理厂污水处理中和剂利用，且满足一定条件时，利用过程不按危险废物管理。如何理解该条款中所称“工业污水处理厂”</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2" y="4196036"/>
            <a:ext cx="5688631" cy="1280351"/>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b="1" dirty="0" smtClean="0">
                <a:latin typeface="微软雅黑" pitchFamily="34" charset="-122"/>
                <a:ea typeface="微软雅黑" pitchFamily="34" charset="-122"/>
              </a:rPr>
              <a:t>    该条款中所称“工业污水处理厂”不仅仅指专门从事工业污水处理的处理厂，还包含工业废水产生企业车间污水处理设施，以及工业废水产生企业自有的工业污水处理设施。</a:t>
            </a:r>
          </a:p>
        </p:txBody>
      </p:sp>
      <p:cxnSp>
        <p:nvCxnSpPr>
          <p:cNvPr id="8" name="直接连接符 7">
            <a:extLst>
              <a:ext uri="{FF2B5EF4-FFF2-40B4-BE49-F238E27FC236}">
                <a16:creationId xmlns:a16="http://schemas.microsoft.com/office/drawing/2014/main" xmlns="" id="{17A1770D-17A7-41C4-851F-C286AC40159F}"/>
              </a:ext>
            </a:extLst>
          </p:cNvPr>
          <p:cNvCxnSpPr>
            <a:cxnSpLocks/>
          </p:cNvCxnSpPr>
          <p:nvPr/>
        </p:nvCxnSpPr>
        <p:spPr>
          <a:xfrm>
            <a:off x="2915816" y="3933056"/>
            <a:ext cx="6120680"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052736"/>
            <a:ext cx="7992888" cy="2123658"/>
          </a:xfrm>
          <a:prstGeom prst="rect">
            <a:avLst/>
          </a:prstGeom>
        </p:spPr>
        <p:txBody>
          <a:bodyPr wrap="square">
            <a:spAutoFit/>
          </a:bodyPr>
          <a:lstStyle/>
          <a:p>
            <a:r>
              <a:rPr lang="zh-CN" altLang="en-US" b="1" dirty="0" smtClean="0">
                <a:solidFill>
                  <a:srgbClr val="FFFF00"/>
                </a:solidFill>
              </a:rPr>
              <a:t>利用危废生产的产物仍是危废吗？</a:t>
            </a:r>
            <a:endParaRPr lang="en-US" altLang="zh-CN" b="1" dirty="0" smtClean="0">
              <a:solidFill>
                <a:srgbClr val="FFFF00"/>
              </a:solidFill>
            </a:endParaRPr>
          </a:p>
          <a:p>
            <a:endParaRPr lang="en-US" altLang="zh-CN" b="1" dirty="0" smtClean="0"/>
          </a:p>
          <a:p>
            <a:r>
              <a:rPr lang="zh-CN" altLang="en-US" sz="1600" dirty="0" smtClean="0"/>
              <a:t>       按照</a:t>
            </a:r>
            <a:r>
              <a:rPr lang="en-US" altLang="zh-CN" sz="1600" dirty="0" smtClean="0"/>
              <a:t>《</a:t>
            </a:r>
            <a:r>
              <a:rPr lang="zh-CN" altLang="en-US" sz="1600" dirty="0" smtClean="0"/>
              <a:t>固体废物鉴别标准通则</a:t>
            </a:r>
            <a:r>
              <a:rPr lang="en-US" altLang="zh-CN" sz="1600" dirty="0" smtClean="0"/>
              <a:t>》</a:t>
            </a:r>
            <a:r>
              <a:rPr lang="zh-CN" altLang="en-US" sz="1600" dirty="0" smtClean="0"/>
              <a:t>（</a:t>
            </a:r>
            <a:r>
              <a:rPr lang="en-US" altLang="zh-CN" sz="1600" dirty="0" smtClean="0"/>
              <a:t>GB34330-2017</a:t>
            </a:r>
            <a:r>
              <a:rPr lang="zh-CN" altLang="en-US" sz="1600" dirty="0" smtClean="0"/>
              <a:t>），</a:t>
            </a:r>
            <a:r>
              <a:rPr lang="zh-CN" altLang="en-US" sz="1600" b="1" dirty="0" smtClean="0">
                <a:solidFill>
                  <a:srgbClr val="FF0000"/>
                </a:solidFill>
              </a:rPr>
              <a:t>利用固体废物生产的产物同时满足如下三条不作为固体废物管理</a:t>
            </a:r>
            <a:r>
              <a:rPr lang="zh-CN" altLang="en-US" sz="1600" dirty="0" smtClean="0"/>
              <a:t>：</a:t>
            </a:r>
          </a:p>
          <a:p>
            <a:r>
              <a:rPr lang="en-US" altLang="zh-CN" sz="1600" dirty="0" smtClean="0"/>
              <a:t>       •  </a:t>
            </a:r>
            <a:r>
              <a:rPr lang="zh-CN" altLang="en-US" sz="1600" dirty="0" smtClean="0"/>
              <a:t>符合国家、地方制定或行业通行的被替代原料生产的产品质量标准；</a:t>
            </a:r>
          </a:p>
          <a:p>
            <a:r>
              <a:rPr lang="en-US" altLang="zh-CN" sz="1600" dirty="0" smtClean="0"/>
              <a:t>       •  </a:t>
            </a:r>
            <a:r>
              <a:rPr lang="zh-CN" altLang="en-US" sz="1600" dirty="0" smtClean="0"/>
              <a:t>符合相关国家污染物排放</a:t>
            </a:r>
            <a:r>
              <a:rPr lang="en-US" altLang="zh-CN" sz="1600" dirty="0" smtClean="0"/>
              <a:t>(</a:t>
            </a:r>
            <a:r>
              <a:rPr lang="zh-CN" altLang="en-US" sz="1600" dirty="0" smtClean="0"/>
              <a:t>控制</a:t>
            </a:r>
            <a:r>
              <a:rPr lang="en-US" altLang="zh-CN" sz="1600" dirty="0" smtClean="0"/>
              <a:t>)</a:t>
            </a:r>
            <a:r>
              <a:rPr lang="zh-CN" altLang="en-US" sz="1600" dirty="0" smtClean="0"/>
              <a:t>标准或技术规范要求，包括该产物生产过程中排放到环境中的有害物质限值和该产物中有害物质的含量限值；</a:t>
            </a:r>
          </a:p>
          <a:p>
            <a:r>
              <a:rPr lang="en-US" altLang="zh-CN" sz="1600" dirty="0" smtClean="0"/>
              <a:t>       •  </a:t>
            </a:r>
            <a:r>
              <a:rPr lang="zh-CN" altLang="en-US" sz="1600" dirty="0" smtClean="0"/>
              <a:t>有稳定、合理的市场需求。</a:t>
            </a:r>
            <a:endParaRPr lang="zh-CN" altLang="en-US" sz="1600" dirty="0"/>
          </a:p>
        </p:txBody>
      </p:sp>
      <p:sp>
        <p:nvSpPr>
          <p:cNvPr id="5" name="文本框 5"/>
          <p:cNvSpPr txBox="1"/>
          <p:nvPr/>
        </p:nvSpPr>
        <p:spPr>
          <a:xfrm>
            <a:off x="2123728" y="332656"/>
            <a:ext cx="4824536" cy="646331"/>
          </a:xfrm>
          <a:prstGeom prst="rect">
            <a:avLst/>
          </a:prstGeom>
          <a:noFill/>
        </p:spPr>
        <p:txBody>
          <a:bodyPr wrap="square" rtlCol="0">
            <a:spAutoFit/>
          </a:bodyPr>
          <a:lstStyle/>
          <a:p>
            <a:pPr algn="ctr"/>
            <a:r>
              <a:rPr lang="zh-CN" altLang="en-US" sz="3600" b="1" kern="0" spc="-130" dirty="0" smtClean="0">
                <a:solidFill>
                  <a:srgbClr val="FFFFFF"/>
                </a:solidFill>
                <a:latin typeface="华文新魏" pitchFamily="2" charset="-122"/>
                <a:ea typeface="华文新魏" pitchFamily="2" charset="-122"/>
              </a:rPr>
              <a:t>其他危废相关问题</a:t>
            </a:r>
            <a:endParaRPr lang="zh-CN" altLang="en-US" sz="3600" b="1" kern="0" spc="-130" dirty="0">
              <a:solidFill>
                <a:srgbClr val="FFFFFF"/>
              </a:solidFill>
              <a:latin typeface="华文新魏" pitchFamily="2" charset="-122"/>
              <a:ea typeface="华文新魏" pitchFamily="2" charset="-122"/>
            </a:endParaRPr>
          </a:p>
        </p:txBody>
      </p:sp>
      <p:sp>
        <p:nvSpPr>
          <p:cNvPr id="6" name="矩形 5"/>
          <p:cNvSpPr/>
          <p:nvPr/>
        </p:nvSpPr>
        <p:spPr>
          <a:xfrm>
            <a:off x="539552" y="3356992"/>
            <a:ext cx="7920880" cy="3354765"/>
          </a:xfrm>
          <a:prstGeom prst="rect">
            <a:avLst/>
          </a:prstGeom>
        </p:spPr>
        <p:txBody>
          <a:bodyPr wrap="square">
            <a:spAutoFit/>
          </a:bodyPr>
          <a:lstStyle/>
          <a:p>
            <a:r>
              <a:rPr lang="zh-CN" altLang="en-US" b="1" dirty="0" smtClean="0">
                <a:solidFill>
                  <a:srgbClr val="FFFF00"/>
                </a:solidFill>
              </a:rPr>
              <a:t>危险废物利用处置后产生的固废仍是危废吗</a:t>
            </a:r>
            <a:r>
              <a:rPr lang="en-US" altLang="zh-CN" b="1" dirty="0" smtClean="0">
                <a:solidFill>
                  <a:srgbClr val="FFFF00"/>
                </a:solidFill>
              </a:rPr>
              <a:t>?</a:t>
            </a:r>
          </a:p>
          <a:p>
            <a:endParaRPr lang="zh-CN" altLang="en-US" dirty="0" smtClean="0"/>
          </a:p>
          <a:p>
            <a:r>
              <a:rPr lang="zh-CN" altLang="en-US" sz="1600" dirty="0" smtClean="0"/>
              <a:t>       按照</a:t>
            </a:r>
            <a:r>
              <a:rPr lang="en-US" altLang="zh-CN" sz="1600" dirty="0" smtClean="0"/>
              <a:t>《</a:t>
            </a:r>
            <a:r>
              <a:rPr lang="zh-CN" altLang="en-US" sz="1600" dirty="0" smtClean="0"/>
              <a:t>危险废物鉴别标准 通则</a:t>
            </a:r>
            <a:r>
              <a:rPr lang="en-US" altLang="zh-CN" sz="1600" dirty="0" smtClean="0"/>
              <a:t>》</a:t>
            </a:r>
            <a:r>
              <a:rPr lang="zh-CN" altLang="en-US" sz="1600" dirty="0" smtClean="0"/>
              <a:t>（</a:t>
            </a:r>
            <a:r>
              <a:rPr lang="en-US" altLang="zh-CN" sz="1600" dirty="0" smtClean="0"/>
              <a:t>GB5085.7-2019</a:t>
            </a:r>
            <a:r>
              <a:rPr lang="zh-CN" altLang="en-US" sz="1600" dirty="0" smtClean="0"/>
              <a:t>）判断如下：</a:t>
            </a:r>
          </a:p>
          <a:p>
            <a:r>
              <a:rPr lang="en-US" altLang="zh-CN" sz="1600" dirty="0" smtClean="0"/>
              <a:t>       •  </a:t>
            </a:r>
            <a:r>
              <a:rPr lang="zh-CN" altLang="en-US" sz="1600" dirty="0" smtClean="0"/>
              <a:t>仅具有腐蚀性、易燃性、反应性中一种或一种以上危险特性的危险废物利用过程和处置后产生的固体废物，</a:t>
            </a:r>
            <a:r>
              <a:rPr lang="zh-CN" altLang="en-US" sz="1600" b="1" dirty="0" smtClean="0">
                <a:solidFill>
                  <a:srgbClr val="FF0000"/>
                </a:solidFill>
              </a:rPr>
              <a:t>经鉴别</a:t>
            </a:r>
            <a:r>
              <a:rPr lang="zh-CN" altLang="en-US" sz="1600" dirty="0" smtClean="0"/>
              <a:t>不再具有危险特性的，不属于危险废物。</a:t>
            </a:r>
          </a:p>
          <a:p>
            <a:r>
              <a:rPr lang="en-US" altLang="zh-CN" sz="1600" dirty="0" smtClean="0"/>
              <a:t>       •  </a:t>
            </a:r>
            <a:r>
              <a:rPr lang="zh-CN" altLang="en-US" sz="1600" dirty="0" smtClean="0"/>
              <a:t>具有毒性危险特性的危险废物利用过程产生的固体废物，</a:t>
            </a:r>
            <a:r>
              <a:rPr lang="zh-CN" altLang="en-US" sz="1600" b="1" dirty="0" smtClean="0">
                <a:solidFill>
                  <a:srgbClr val="FF0000"/>
                </a:solidFill>
              </a:rPr>
              <a:t>经鉴别</a:t>
            </a:r>
            <a:r>
              <a:rPr lang="zh-CN" altLang="en-US" sz="1600" dirty="0" smtClean="0"/>
              <a:t>不再具有危险特性的，不属于危险废物。除国家有关法规、标准另有规定的外，具有毒性危险特性的危险废物处置后产生的固体废物，</a:t>
            </a:r>
            <a:r>
              <a:rPr lang="zh-CN" altLang="en-US" sz="1600" b="1" dirty="0" smtClean="0">
                <a:solidFill>
                  <a:srgbClr val="FF0000"/>
                </a:solidFill>
              </a:rPr>
              <a:t>仍属于</a:t>
            </a:r>
            <a:r>
              <a:rPr lang="zh-CN" altLang="en-US" sz="1600" dirty="0" smtClean="0"/>
              <a:t>危险废物。</a:t>
            </a:r>
          </a:p>
          <a:p>
            <a:r>
              <a:rPr lang="en-US" altLang="zh-CN" sz="1600" dirty="0" smtClean="0"/>
              <a:t>       •  </a:t>
            </a:r>
            <a:r>
              <a:rPr lang="zh-CN" altLang="en-US" sz="1600" dirty="0" smtClean="0"/>
              <a:t>除国家有关法规、标准另有规定的外，具有感染性危险特性的危险废物利用处置后，</a:t>
            </a:r>
            <a:r>
              <a:rPr lang="zh-CN" altLang="en-US" sz="1600" b="1" dirty="0" smtClean="0">
                <a:solidFill>
                  <a:srgbClr val="FF0000"/>
                </a:solidFill>
              </a:rPr>
              <a:t>仍属于</a:t>
            </a:r>
            <a:r>
              <a:rPr lang="zh-CN" altLang="en-US" sz="1600" dirty="0" smtClean="0"/>
              <a:t>危险废物。</a:t>
            </a:r>
          </a:p>
          <a:p>
            <a:r>
              <a:rPr lang="zh-CN" altLang="en-US" sz="1600" dirty="0" smtClean="0"/>
              <a:t/>
            </a:r>
            <a:br>
              <a:rPr lang="zh-CN" altLang="en-US" sz="1600" dirty="0" smtClean="0"/>
            </a:br>
            <a:r>
              <a:rPr lang="zh-CN" altLang="en-US" sz="1600" b="1" dirty="0" smtClean="0"/>
              <a:t>注：</a:t>
            </a:r>
            <a:r>
              <a:rPr lang="zh-CN" altLang="en-US" sz="1600" b="1" dirty="0" smtClean="0">
                <a:solidFill>
                  <a:srgbClr val="FF0000"/>
                </a:solidFill>
              </a:rPr>
              <a:t>利用和处置，概念不同哦，不要搞混。感染类的危废，不管利用还是处置，产物都是危废。有毒类的危废，利用后未必，但处置后仍是危废。</a:t>
            </a:r>
            <a:endParaRPr lang="zh-CN" altLang="en-US" sz="16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052736"/>
            <a:ext cx="7992888" cy="3354765"/>
          </a:xfrm>
          <a:prstGeom prst="rect">
            <a:avLst/>
          </a:prstGeom>
        </p:spPr>
        <p:txBody>
          <a:bodyPr wrap="square">
            <a:spAutoFit/>
          </a:bodyPr>
          <a:lstStyle/>
          <a:p>
            <a:r>
              <a:rPr lang="zh-CN" altLang="en-US" b="1" dirty="0" smtClean="0">
                <a:solidFill>
                  <a:srgbClr val="FFFF00"/>
                </a:solidFill>
              </a:rPr>
              <a:t>一般固废混合危废后属于危废吗？</a:t>
            </a:r>
            <a:endParaRPr lang="en-US" altLang="zh-CN" b="1" dirty="0" smtClean="0">
              <a:solidFill>
                <a:srgbClr val="FFFF00"/>
              </a:solidFill>
            </a:endParaRPr>
          </a:p>
          <a:p>
            <a:endParaRPr lang="en-US" altLang="zh-CN" b="1" dirty="0" smtClean="0"/>
          </a:p>
          <a:p>
            <a:r>
              <a:rPr lang="zh-CN" altLang="en-US" sz="1600" dirty="0" smtClean="0"/>
              <a:t>       按照</a:t>
            </a:r>
            <a:r>
              <a:rPr lang="en-US" altLang="zh-CN" sz="1600" dirty="0" smtClean="0"/>
              <a:t>《</a:t>
            </a:r>
            <a:r>
              <a:rPr lang="zh-CN" altLang="en-US" sz="1600" dirty="0" smtClean="0"/>
              <a:t>危险废物鉴别标准 通则</a:t>
            </a:r>
            <a:r>
              <a:rPr lang="en-US" altLang="zh-CN" sz="1600" dirty="0" smtClean="0"/>
              <a:t>》</a:t>
            </a:r>
            <a:r>
              <a:rPr lang="zh-CN" altLang="en-US" sz="1600" dirty="0" smtClean="0"/>
              <a:t>（</a:t>
            </a:r>
            <a:r>
              <a:rPr lang="en-US" altLang="zh-CN" sz="1600" dirty="0" smtClean="0"/>
              <a:t>GB5085.7-2019</a:t>
            </a:r>
            <a:r>
              <a:rPr lang="zh-CN" altLang="en-US" sz="1600" dirty="0" smtClean="0"/>
              <a:t>）判断如下：</a:t>
            </a:r>
          </a:p>
          <a:p>
            <a:r>
              <a:rPr lang="en-US" altLang="zh-CN" sz="1600" dirty="0" smtClean="0"/>
              <a:t>•  </a:t>
            </a:r>
            <a:r>
              <a:rPr lang="zh-CN" altLang="en-US" sz="1600" dirty="0" smtClean="0"/>
              <a:t>仅具有腐蚀性、易燃性、反应性中一种或一种以上危险特性的危险废物与其他物质混合，</a:t>
            </a:r>
            <a:r>
              <a:rPr lang="zh-CN" altLang="en-US" sz="1600" b="1" dirty="0" smtClean="0">
                <a:solidFill>
                  <a:srgbClr val="FF0000"/>
                </a:solidFill>
              </a:rPr>
              <a:t>混合后的固体废物经鉴别</a:t>
            </a:r>
            <a:r>
              <a:rPr lang="zh-CN" altLang="en-US" sz="1600" dirty="0" smtClean="0"/>
              <a:t>不再具有危险特性的，不属于危险废物。</a:t>
            </a:r>
          </a:p>
          <a:p>
            <a:r>
              <a:rPr lang="en-US" altLang="zh-CN" sz="1600" dirty="0" smtClean="0"/>
              <a:t>•  </a:t>
            </a:r>
            <a:r>
              <a:rPr lang="zh-CN" altLang="en-US" sz="1600" dirty="0" smtClean="0"/>
              <a:t>具有毒性、感染性中一种或两种危险特性的危险废物与其他物质混合，导致危险特性扩散到其他物质中，</a:t>
            </a:r>
            <a:r>
              <a:rPr lang="zh-CN" altLang="en-US" sz="1600" b="1" dirty="0" smtClean="0">
                <a:solidFill>
                  <a:srgbClr val="FF0000"/>
                </a:solidFill>
              </a:rPr>
              <a:t>混合后的固体废物属于危险废物</a:t>
            </a:r>
            <a:r>
              <a:rPr lang="zh-CN" altLang="en-US" sz="1600" dirty="0" smtClean="0">
                <a:solidFill>
                  <a:srgbClr val="FF0000"/>
                </a:solidFill>
              </a:rPr>
              <a:t>。</a:t>
            </a:r>
          </a:p>
          <a:p>
            <a:r>
              <a:rPr lang="en-US" altLang="zh-CN" sz="1600" dirty="0" smtClean="0"/>
              <a:t>•  </a:t>
            </a:r>
            <a:r>
              <a:rPr lang="zh-CN" altLang="en-US" sz="1600" dirty="0" smtClean="0"/>
              <a:t>危险废物与放射性废物混合，混合后的废物应按照放射性废物管理。</a:t>
            </a:r>
          </a:p>
          <a:p>
            <a:r>
              <a:rPr lang="zh-CN" altLang="en-US" sz="1600" dirty="0" smtClean="0"/>
              <a:t/>
            </a:r>
            <a:br>
              <a:rPr lang="zh-CN" altLang="en-US" sz="1600" dirty="0" smtClean="0"/>
            </a:br>
            <a:r>
              <a:rPr lang="zh-CN" altLang="en-US" sz="1600" dirty="0" smtClean="0"/>
              <a:t>这个定义更为科学，司法方面意义重大</a:t>
            </a:r>
            <a:r>
              <a:rPr lang="en-US" altLang="zh-CN" sz="1600" dirty="0" smtClean="0"/>
              <a:t>:</a:t>
            </a:r>
          </a:p>
          <a:p>
            <a:r>
              <a:rPr lang="zh-CN" altLang="en-US" sz="1600" dirty="0" smtClean="0"/>
              <a:t>如果</a:t>
            </a:r>
            <a:r>
              <a:rPr lang="en-US" altLang="zh-CN" sz="1600" dirty="0" smtClean="0"/>
              <a:t>3kg</a:t>
            </a:r>
            <a:r>
              <a:rPr lang="zh-CN" altLang="en-US" sz="1600" dirty="0" smtClean="0"/>
              <a:t>的危废混合在</a:t>
            </a:r>
            <a:r>
              <a:rPr lang="en-US" altLang="zh-CN" sz="1600" dirty="0" smtClean="0"/>
              <a:t>3t</a:t>
            </a:r>
            <a:r>
              <a:rPr lang="zh-CN" altLang="en-US" sz="1600" dirty="0" smtClean="0"/>
              <a:t>的一般固废中，按照老办法就得直接抓人（两高司法解释，危废非法处置</a:t>
            </a:r>
            <a:r>
              <a:rPr lang="en-US" altLang="zh-CN" sz="1600" dirty="0" smtClean="0"/>
              <a:t>3t</a:t>
            </a:r>
            <a:r>
              <a:rPr lang="zh-CN" altLang="en-US" sz="1600" dirty="0" smtClean="0"/>
              <a:t>以上，可以入刑，“污染环境罪”）。现在，可以先经过鉴别（限于腐蚀性、易燃性、反应性的混合固废）。</a:t>
            </a:r>
            <a:endParaRPr lang="zh-CN" altLang="en-US" sz="1600" dirty="0"/>
          </a:p>
        </p:txBody>
      </p:sp>
      <p:sp>
        <p:nvSpPr>
          <p:cNvPr id="5" name="文本框 5"/>
          <p:cNvSpPr txBox="1"/>
          <p:nvPr/>
        </p:nvSpPr>
        <p:spPr>
          <a:xfrm>
            <a:off x="2123728" y="332656"/>
            <a:ext cx="4824536" cy="646331"/>
          </a:xfrm>
          <a:prstGeom prst="rect">
            <a:avLst/>
          </a:prstGeom>
          <a:noFill/>
        </p:spPr>
        <p:txBody>
          <a:bodyPr wrap="square" rtlCol="0">
            <a:spAutoFit/>
          </a:bodyPr>
          <a:lstStyle/>
          <a:p>
            <a:pPr algn="ctr"/>
            <a:r>
              <a:rPr lang="zh-CN" altLang="en-US" sz="3600" b="1" kern="0" spc="-130" dirty="0" smtClean="0">
                <a:solidFill>
                  <a:srgbClr val="FFFFFF"/>
                </a:solidFill>
                <a:latin typeface="华文新魏" pitchFamily="2" charset="-122"/>
                <a:ea typeface="华文新魏" pitchFamily="2" charset="-122"/>
              </a:rPr>
              <a:t>其他危废相关问题</a:t>
            </a:r>
            <a:endParaRPr lang="zh-CN" altLang="en-US" sz="3600" b="1" kern="0" spc="-130" dirty="0">
              <a:solidFill>
                <a:srgbClr val="FFFFFF"/>
              </a:solidFill>
              <a:latin typeface="华文新魏" pitchFamily="2" charset="-122"/>
              <a:ea typeface="华文新魏" pitchFamily="2" charset="-122"/>
            </a:endParaRPr>
          </a:p>
        </p:txBody>
      </p:sp>
      <p:sp>
        <p:nvSpPr>
          <p:cNvPr id="7" name="矩形 6"/>
          <p:cNvSpPr/>
          <p:nvPr/>
        </p:nvSpPr>
        <p:spPr>
          <a:xfrm>
            <a:off x="683568" y="4437112"/>
            <a:ext cx="7992888" cy="1354217"/>
          </a:xfrm>
          <a:prstGeom prst="rect">
            <a:avLst/>
          </a:prstGeom>
        </p:spPr>
        <p:txBody>
          <a:bodyPr wrap="square">
            <a:spAutoFit/>
          </a:bodyPr>
          <a:lstStyle/>
          <a:p>
            <a:r>
              <a:rPr lang="zh-CN" altLang="en-US" b="1" dirty="0" smtClean="0">
                <a:solidFill>
                  <a:srgbClr val="FFFF00"/>
                </a:solidFill>
              </a:rPr>
              <a:t>危废的运输需要特殊资质吗？</a:t>
            </a:r>
            <a:endParaRPr lang="zh-CN" altLang="en-US" dirty="0" smtClean="0">
              <a:solidFill>
                <a:srgbClr val="FFFF00"/>
              </a:solidFill>
            </a:endParaRPr>
          </a:p>
          <a:p>
            <a:endParaRPr lang="en-US" altLang="zh-CN" sz="1600" dirty="0" smtClean="0"/>
          </a:p>
          <a:p>
            <a:r>
              <a:rPr lang="zh-CN" altLang="en-US" sz="1600" dirty="0" smtClean="0"/>
              <a:t>       </a:t>
            </a:r>
            <a:r>
              <a:rPr lang="zh-CN" altLang="en-US" sz="1600" b="1" dirty="0" smtClean="0">
                <a:solidFill>
                  <a:srgbClr val="FF0000"/>
                </a:solidFill>
              </a:rPr>
              <a:t>危废的运输仍然需要资质</a:t>
            </a:r>
            <a:r>
              <a:rPr lang="zh-CN" altLang="en-US" sz="1600" dirty="0" smtClean="0"/>
              <a:t>，但除了“医疗”和“农药”等少数几类危废在运输环节需要满足相关标准外，部分固态危废的运输，在满足</a:t>
            </a:r>
            <a:r>
              <a:rPr lang="zh-CN" altLang="en-US" sz="1600" b="1" dirty="0" smtClean="0">
                <a:solidFill>
                  <a:srgbClr val="FF0000"/>
                </a:solidFill>
              </a:rPr>
              <a:t>“防雨、防渗漏、防遗撒”</a:t>
            </a:r>
            <a:r>
              <a:rPr lang="zh-CN" altLang="en-US" sz="1600" dirty="0" smtClean="0"/>
              <a:t>的要求下，运输环节豁免，不需要办理危险货物运输资质。</a:t>
            </a:r>
            <a:endParaRPr lang="zh-CN" altLang="en-US" sz="16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518864" y="1916832"/>
          <a:ext cx="8229600" cy="36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标注 5">
            <a:extLst>
              <a:ext uri="{FF2B5EF4-FFF2-40B4-BE49-F238E27FC236}">
                <a16:creationId xmlns="" xmlns:a16="http://schemas.microsoft.com/office/drawing/2014/main" id="{7EBB7FF1-B2C3-4C08-8356-B60B61B5E5EC}"/>
              </a:ext>
            </a:extLst>
          </p:cNvPr>
          <p:cNvSpPr/>
          <p:nvPr/>
        </p:nvSpPr>
        <p:spPr>
          <a:xfrm>
            <a:off x="3841576" y="2165723"/>
            <a:ext cx="1130318" cy="608825"/>
          </a:xfrm>
          <a:prstGeom prst="wedgeRectCallout">
            <a:avLst>
              <a:gd name="adj1" fmla="val -12832"/>
              <a:gd name="adj2" fmla="val 136571"/>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危废名录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（第二版）</a:t>
            </a:r>
          </a:p>
        </p:txBody>
      </p:sp>
      <p:sp>
        <p:nvSpPr>
          <p:cNvPr id="7" name="矩形标注 6">
            <a:extLst>
              <a:ext uri="{FF2B5EF4-FFF2-40B4-BE49-F238E27FC236}">
                <a16:creationId xmlns="" xmlns:a16="http://schemas.microsoft.com/office/drawing/2014/main" id="{7EBB7FF1-B2C3-4C08-8356-B60B61B5E5EC}"/>
              </a:ext>
            </a:extLst>
          </p:cNvPr>
          <p:cNvSpPr/>
          <p:nvPr/>
        </p:nvSpPr>
        <p:spPr>
          <a:xfrm>
            <a:off x="1177280" y="5046043"/>
            <a:ext cx="1008112" cy="678968"/>
          </a:xfrm>
          <a:prstGeom prst="wedgeRectCallout">
            <a:avLst>
              <a:gd name="adj1" fmla="val 28"/>
              <a:gd name="adj2" fmla="val -130085"/>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固废法</a:t>
            </a:r>
          </a:p>
        </p:txBody>
      </p:sp>
      <p:sp>
        <p:nvSpPr>
          <p:cNvPr id="8" name="矩形标注 7">
            <a:extLst>
              <a:ext uri="{FF2B5EF4-FFF2-40B4-BE49-F238E27FC236}">
                <a16:creationId xmlns="" xmlns:a16="http://schemas.microsoft.com/office/drawing/2014/main" id="{7EBB7FF1-B2C3-4C08-8356-B60B61B5E5EC}"/>
              </a:ext>
            </a:extLst>
          </p:cNvPr>
          <p:cNvSpPr/>
          <p:nvPr/>
        </p:nvSpPr>
        <p:spPr>
          <a:xfrm>
            <a:off x="529208" y="2165723"/>
            <a:ext cx="1130318" cy="608825"/>
          </a:xfrm>
          <a:prstGeom prst="wedgeRectCallout">
            <a:avLst>
              <a:gd name="adj1" fmla="val -12832"/>
              <a:gd name="adj2" fmla="val 136571"/>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巴塞尔公约</a:t>
            </a:r>
            <a:endParaRPr lang="zh-CN" altLang="en-US" sz="1400" dirty="0">
              <a:solidFill>
                <a:schemeClr val="tx1"/>
              </a:solidFill>
              <a:latin typeface="黑体" pitchFamily="49" charset="-122"/>
              <a:ea typeface="黑体" pitchFamily="49" charset="-122"/>
            </a:endParaRPr>
          </a:p>
        </p:txBody>
      </p:sp>
      <p:sp>
        <p:nvSpPr>
          <p:cNvPr id="9" name="矩形标注 8">
            <a:extLst>
              <a:ext uri="{FF2B5EF4-FFF2-40B4-BE49-F238E27FC236}">
                <a16:creationId xmlns="" xmlns:a16="http://schemas.microsoft.com/office/drawing/2014/main" id="{7EBB7FF1-B2C3-4C08-8356-B60B61B5E5EC}"/>
              </a:ext>
            </a:extLst>
          </p:cNvPr>
          <p:cNvSpPr/>
          <p:nvPr/>
        </p:nvSpPr>
        <p:spPr>
          <a:xfrm>
            <a:off x="2135194" y="2165723"/>
            <a:ext cx="1130318" cy="608825"/>
          </a:xfrm>
          <a:prstGeom prst="wedgeRectCallout">
            <a:avLst>
              <a:gd name="adj1" fmla="val -12832"/>
              <a:gd name="adj2" fmla="val 136571"/>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 危废名录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（首次印发）</a:t>
            </a:r>
          </a:p>
        </p:txBody>
      </p:sp>
      <p:sp>
        <p:nvSpPr>
          <p:cNvPr id="10" name="矩形标注 9">
            <a:extLst>
              <a:ext uri="{FF2B5EF4-FFF2-40B4-BE49-F238E27FC236}">
                <a16:creationId xmlns="" xmlns:a16="http://schemas.microsoft.com/office/drawing/2014/main" id="{7EBB7FF1-B2C3-4C08-8356-B60B61B5E5EC}"/>
              </a:ext>
            </a:extLst>
          </p:cNvPr>
          <p:cNvSpPr/>
          <p:nvPr/>
        </p:nvSpPr>
        <p:spPr>
          <a:xfrm>
            <a:off x="5447562" y="2165723"/>
            <a:ext cx="1130318" cy="608825"/>
          </a:xfrm>
          <a:prstGeom prst="wedgeRectCallout">
            <a:avLst>
              <a:gd name="adj1" fmla="val -12832"/>
              <a:gd name="adj2" fmla="val 136571"/>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危废名录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（第三版）</a:t>
            </a:r>
          </a:p>
        </p:txBody>
      </p:sp>
      <p:sp>
        <p:nvSpPr>
          <p:cNvPr id="11" name="矩形标注 10">
            <a:extLst>
              <a:ext uri="{FF2B5EF4-FFF2-40B4-BE49-F238E27FC236}">
                <a16:creationId xmlns="" xmlns:a16="http://schemas.microsoft.com/office/drawing/2014/main" id="{7EBB7FF1-B2C3-4C08-8356-B60B61B5E5EC}"/>
              </a:ext>
            </a:extLst>
          </p:cNvPr>
          <p:cNvSpPr/>
          <p:nvPr/>
        </p:nvSpPr>
        <p:spPr>
          <a:xfrm>
            <a:off x="7081936" y="2165723"/>
            <a:ext cx="1130318" cy="608825"/>
          </a:xfrm>
          <a:prstGeom prst="wedgeRectCallout">
            <a:avLst>
              <a:gd name="adj1" fmla="val -12832"/>
              <a:gd name="adj2" fmla="val 136571"/>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危废名录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（第四版）</a:t>
            </a:r>
          </a:p>
        </p:txBody>
      </p:sp>
      <p:sp>
        <p:nvSpPr>
          <p:cNvPr id="12" name="矩形标注 11">
            <a:extLst>
              <a:ext uri="{FF2B5EF4-FFF2-40B4-BE49-F238E27FC236}">
                <a16:creationId xmlns="" xmlns:a16="http://schemas.microsoft.com/office/drawing/2014/main" id="{7EBB7FF1-B2C3-4C08-8356-B60B61B5E5EC}"/>
              </a:ext>
            </a:extLst>
          </p:cNvPr>
          <p:cNvSpPr/>
          <p:nvPr/>
        </p:nvSpPr>
        <p:spPr>
          <a:xfrm>
            <a:off x="2905472" y="5046043"/>
            <a:ext cx="1008112" cy="678968"/>
          </a:xfrm>
          <a:prstGeom prst="wedgeRectCallout">
            <a:avLst>
              <a:gd name="adj1" fmla="val 28"/>
              <a:gd name="adj2" fmla="val -130085"/>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固废法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修订</a:t>
            </a:r>
          </a:p>
        </p:txBody>
      </p:sp>
      <p:sp>
        <p:nvSpPr>
          <p:cNvPr id="13" name="矩形标注 12">
            <a:extLst>
              <a:ext uri="{FF2B5EF4-FFF2-40B4-BE49-F238E27FC236}">
                <a16:creationId xmlns="" xmlns:a16="http://schemas.microsoft.com/office/drawing/2014/main" id="{7EBB7FF1-B2C3-4C08-8356-B60B61B5E5EC}"/>
              </a:ext>
            </a:extLst>
          </p:cNvPr>
          <p:cNvSpPr/>
          <p:nvPr/>
        </p:nvSpPr>
        <p:spPr>
          <a:xfrm>
            <a:off x="4561656" y="5046043"/>
            <a:ext cx="1008112" cy="678968"/>
          </a:xfrm>
          <a:prstGeom prst="wedgeRectCallout">
            <a:avLst>
              <a:gd name="adj1" fmla="val 28"/>
              <a:gd name="adj2" fmla="val -130085"/>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两高司法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解释</a:t>
            </a:r>
          </a:p>
        </p:txBody>
      </p:sp>
      <p:sp>
        <p:nvSpPr>
          <p:cNvPr id="14" name="矩形标注 13">
            <a:extLst>
              <a:ext uri="{FF2B5EF4-FFF2-40B4-BE49-F238E27FC236}">
                <a16:creationId xmlns="" xmlns:a16="http://schemas.microsoft.com/office/drawing/2014/main" id="{7EBB7FF1-B2C3-4C08-8356-B60B61B5E5EC}"/>
              </a:ext>
            </a:extLst>
          </p:cNvPr>
          <p:cNvSpPr/>
          <p:nvPr/>
        </p:nvSpPr>
        <p:spPr>
          <a:xfrm>
            <a:off x="6217840" y="5046043"/>
            <a:ext cx="1008112" cy="678968"/>
          </a:xfrm>
          <a:prstGeom prst="wedgeRectCallout">
            <a:avLst>
              <a:gd name="adj1" fmla="val 28"/>
              <a:gd name="adj2" fmla="val -130085"/>
            </a:avLst>
          </a:prstGeom>
          <a:gradFill>
            <a:gsLst>
              <a:gs pos="0">
                <a:srgbClr val="000082"/>
              </a:gs>
              <a:gs pos="30000">
                <a:srgbClr val="66008F"/>
              </a:gs>
              <a:gs pos="64999">
                <a:srgbClr val="BA0066"/>
              </a:gs>
              <a:gs pos="89999">
                <a:srgbClr val="FF0000"/>
              </a:gs>
              <a:gs pos="100000">
                <a:srgbClr val="FF8200"/>
              </a:gs>
            </a:gsLst>
            <a:lin ang="5400000" scaled="0"/>
          </a:gradFill>
          <a:ln/>
          <a:effectLst>
            <a:outerShdw blurRad="1231900" dist="23000" dir="13080000" rotWithShape="0">
              <a:schemeClr val="tx1">
                <a:alpha val="60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1400" dirty="0" smtClean="0">
                <a:solidFill>
                  <a:schemeClr val="tx1"/>
                </a:solidFill>
                <a:latin typeface="黑体" pitchFamily="49" charset="-122"/>
                <a:ea typeface="黑体" pitchFamily="49" charset="-122"/>
              </a:rPr>
              <a:t>固废法</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修订</a:t>
            </a:r>
          </a:p>
        </p:txBody>
      </p:sp>
      <p:sp>
        <p:nvSpPr>
          <p:cNvPr id="15" name="矩形 14"/>
          <p:cNvSpPr/>
          <p:nvPr/>
        </p:nvSpPr>
        <p:spPr>
          <a:xfrm>
            <a:off x="2627784" y="692696"/>
            <a:ext cx="3888432" cy="523220"/>
          </a:xfrm>
          <a:prstGeom prst="rect">
            <a:avLst/>
          </a:prstGeom>
        </p:spPr>
        <p:txBody>
          <a:bodyPr wrap="square">
            <a:spAutoFit/>
          </a:bodyPr>
          <a:lstStyle/>
          <a:p>
            <a:pPr algn="ctr"/>
            <a:r>
              <a:rPr lang="zh-CN" altLang="en-US" sz="2800" b="1" dirty="0" smtClean="0">
                <a:latin typeface="微软雅黑" pitchFamily="34" charset="-122"/>
                <a:ea typeface="微软雅黑" pitchFamily="34" charset="-122"/>
              </a:rPr>
              <a:t>危险废物名录修订历程</a:t>
            </a:r>
            <a:endParaRPr lang="zh-CN" altLang="en-US" sz="2800" b="1"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980728"/>
            <a:ext cx="8568952" cy="3108543"/>
          </a:xfrm>
          <a:prstGeom prst="rect">
            <a:avLst/>
          </a:prstGeom>
        </p:spPr>
        <p:txBody>
          <a:bodyPr wrap="square">
            <a:spAutoFit/>
          </a:bodyPr>
          <a:lstStyle/>
          <a:p>
            <a:r>
              <a:rPr lang="zh-CN" altLang="en-US" b="1" dirty="0" smtClean="0">
                <a:solidFill>
                  <a:srgbClr val="FFFF00"/>
                </a:solidFill>
              </a:rPr>
              <a:t>哪些情况某些“废液”的可不按照“液体废物”管理？</a:t>
            </a:r>
            <a:endParaRPr lang="zh-CN" altLang="en-US" dirty="0" smtClean="0">
              <a:solidFill>
                <a:srgbClr val="FFFF00"/>
              </a:solidFill>
            </a:endParaRPr>
          </a:p>
          <a:p>
            <a:endParaRPr lang="en-US" altLang="zh-CN" dirty="0" smtClean="0"/>
          </a:p>
          <a:p>
            <a:r>
              <a:rPr lang="zh-CN" altLang="en-US" sz="1600" dirty="0" smtClean="0"/>
              <a:t>       按照</a:t>
            </a:r>
            <a:r>
              <a:rPr lang="en-US" altLang="zh-CN" sz="1600" dirty="0" smtClean="0"/>
              <a:t>《</a:t>
            </a:r>
            <a:r>
              <a:rPr lang="zh-CN" altLang="en-US" sz="1600" dirty="0" smtClean="0"/>
              <a:t>固体废物鉴别标准通则</a:t>
            </a:r>
            <a:r>
              <a:rPr lang="en-US" altLang="zh-CN" sz="1600" dirty="0" smtClean="0"/>
              <a:t>》</a:t>
            </a:r>
            <a:r>
              <a:rPr lang="zh-CN" altLang="en-US" sz="1600" dirty="0" smtClean="0"/>
              <a:t>（</a:t>
            </a:r>
            <a:r>
              <a:rPr lang="en-US" altLang="zh-CN" sz="1600" dirty="0" smtClean="0"/>
              <a:t>GB34330-2017</a:t>
            </a:r>
            <a:r>
              <a:rPr lang="zh-CN" altLang="en-US" sz="1600" dirty="0" smtClean="0"/>
              <a:t>）的规定，如下的情况，不作为液态废物管理：</a:t>
            </a:r>
          </a:p>
          <a:p>
            <a:r>
              <a:rPr lang="en-US" altLang="zh-CN" sz="1600" dirty="0" smtClean="0"/>
              <a:t>•  </a:t>
            </a:r>
            <a:r>
              <a:rPr lang="zh-CN" altLang="en-US" sz="1600" dirty="0" smtClean="0"/>
              <a:t>满足相关法规和</a:t>
            </a:r>
            <a:r>
              <a:rPr lang="zh-CN" altLang="en-US" sz="1600" b="1" dirty="0" smtClean="0">
                <a:solidFill>
                  <a:srgbClr val="FF0000"/>
                </a:solidFill>
              </a:rPr>
              <a:t>排放标准</a:t>
            </a:r>
            <a:r>
              <a:rPr lang="zh-CN" altLang="en-US" sz="1600" dirty="0" smtClean="0"/>
              <a:t>要求可排入环境水体或者市政污水管网和处理设施的废水、污水；</a:t>
            </a:r>
          </a:p>
          <a:p>
            <a:r>
              <a:rPr lang="en-US" altLang="zh-CN" sz="1600" dirty="0" smtClean="0"/>
              <a:t>•  </a:t>
            </a:r>
            <a:r>
              <a:rPr lang="zh-CN" altLang="en-US" sz="1600" dirty="0" smtClean="0"/>
              <a:t>经过物理处理、化学处理、物理化学处理和生物处理等废水处理工艺处理后，可以满足向环境水体或市政污水管网和处理设施排放的</a:t>
            </a:r>
            <a:r>
              <a:rPr lang="zh-CN" altLang="en-US" sz="1600" b="1" dirty="0" smtClean="0">
                <a:solidFill>
                  <a:srgbClr val="FF0000"/>
                </a:solidFill>
              </a:rPr>
              <a:t>相关法规和排放标准</a:t>
            </a:r>
            <a:r>
              <a:rPr lang="zh-CN" altLang="en-US" sz="1600" dirty="0" smtClean="0"/>
              <a:t>要求的废水、污水；</a:t>
            </a:r>
          </a:p>
          <a:p>
            <a:r>
              <a:rPr lang="en-US" altLang="zh-CN" sz="1600" dirty="0" smtClean="0"/>
              <a:t>•  </a:t>
            </a:r>
            <a:r>
              <a:rPr lang="zh-CN" altLang="en-US" sz="1600" dirty="0" smtClean="0"/>
              <a:t>废酸、废碱中和处理后产生的满足以上两条要求的废水。</a:t>
            </a:r>
          </a:p>
          <a:p>
            <a:r>
              <a:rPr lang="zh-CN" altLang="en-US" sz="1600" dirty="0" smtClean="0"/>
              <a:t/>
            </a:r>
            <a:br>
              <a:rPr lang="zh-CN" altLang="en-US" sz="1600" dirty="0" smtClean="0"/>
            </a:br>
            <a:r>
              <a:rPr lang="zh-CN" altLang="en-US" sz="1600" dirty="0" smtClean="0"/>
              <a:t>       实验室产生的废酸废碱等“废液”，可以直接用在自己的污水处理站调</a:t>
            </a:r>
            <a:r>
              <a:rPr lang="en-US" altLang="zh-CN" sz="1600" dirty="0" smtClean="0"/>
              <a:t>PH</a:t>
            </a:r>
            <a:r>
              <a:rPr lang="zh-CN" altLang="en-US" sz="1600" dirty="0" smtClean="0"/>
              <a:t>值，但</a:t>
            </a:r>
            <a:r>
              <a:rPr lang="zh-CN" altLang="en-US" sz="1600" b="1" dirty="0" smtClean="0">
                <a:solidFill>
                  <a:srgbClr val="FF0000"/>
                </a:solidFill>
              </a:rPr>
              <a:t>前提是不要引入额外的污染因子（特别是一类重金属），或是废酸废碱中一类污染物含量低于该污水处理厂排放标准（</a:t>
            </a:r>
            <a:r>
              <a:rPr lang="en-US" altLang="zh-CN" sz="1600" b="1" dirty="0" smtClean="0">
                <a:solidFill>
                  <a:srgbClr val="FF0000"/>
                </a:solidFill>
              </a:rPr>
              <a:t>2021</a:t>
            </a:r>
            <a:r>
              <a:rPr lang="zh-CN" altLang="en-US" sz="1600" b="1" dirty="0" smtClean="0">
                <a:solidFill>
                  <a:srgbClr val="FF0000"/>
                </a:solidFill>
              </a:rPr>
              <a:t>版</a:t>
            </a:r>
            <a:r>
              <a:rPr lang="en-US" altLang="zh-CN" sz="1600" b="1" dirty="0" smtClean="0">
                <a:solidFill>
                  <a:srgbClr val="FF0000"/>
                </a:solidFill>
              </a:rPr>
              <a:t>《</a:t>
            </a:r>
            <a:r>
              <a:rPr lang="zh-CN" altLang="en-US" sz="1600" b="1" dirty="0" smtClean="0">
                <a:solidFill>
                  <a:srgbClr val="FF0000"/>
                </a:solidFill>
              </a:rPr>
              <a:t>危废名录</a:t>
            </a:r>
            <a:r>
              <a:rPr lang="en-US" altLang="zh-CN" sz="1600" b="1" dirty="0" smtClean="0">
                <a:solidFill>
                  <a:srgbClr val="FF0000"/>
                </a:solidFill>
              </a:rPr>
              <a:t>》</a:t>
            </a:r>
            <a:r>
              <a:rPr lang="zh-CN" altLang="en-US" sz="1600" b="1" dirty="0" smtClean="0">
                <a:solidFill>
                  <a:srgbClr val="FF0000"/>
                </a:solidFill>
              </a:rPr>
              <a:t>）。</a:t>
            </a:r>
            <a:endParaRPr lang="zh-CN" altLang="en-US" sz="1600" b="1" dirty="0">
              <a:solidFill>
                <a:srgbClr val="FF0000"/>
              </a:solidFill>
            </a:endParaRPr>
          </a:p>
        </p:txBody>
      </p:sp>
      <p:sp>
        <p:nvSpPr>
          <p:cNvPr id="5" name="文本框 5"/>
          <p:cNvSpPr txBox="1"/>
          <p:nvPr/>
        </p:nvSpPr>
        <p:spPr>
          <a:xfrm>
            <a:off x="2123728" y="332656"/>
            <a:ext cx="4824536" cy="646331"/>
          </a:xfrm>
          <a:prstGeom prst="rect">
            <a:avLst/>
          </a:prstGeom>
          <a:noFill/>
        </p:spPr>
        <p:txBody>
          <a:bodyPr wrap="square" rtlCol="0">
            <a:spAutoFit/>
          </a:bodyPr>
          <a:lstStyle/>
          <a:p>
            <a:pPr algn="ctr"/>
            <a:r>
              <a:rPr lang="zh-CN" altLang="en-US" sz="3600" b="1" kern="0" spc="-130" dirty="0" smtClean="0">
                <a:solidFill>
                  <a:srgbClr val="FFFFFF"/>
                </a:solidFill>
                <a:latin typeface="华文新魏" pitchFamily="2" charset="-122"/>
                <a:ea typeface="华文新魏" pitchFamily="2" charset="-122"/>
              </a:rPr>
              <a:t>其他危废相关问题</a:t>
            </a:r>
            <a:endParaRPr lang="zh-CN" altLang="en-US" sz="3600" b="1" kern="0" spc="-130" dirty="0">
              <a:solidFill>
                <a:srgbClr val="FFFFFF"/>
              </a:solidFill>
              <a:latin typeface="华文新魏" pitchFamily="2" charset="-122"/>
              <a:ea typeface="华文新魏" pitchFamily="2" charset="-122"/>
            </a:endParaRPr>
          </a:p>
        </p:txBody>
      </p:sp>
      <p:sp>
        <p:nvSpPr>
          <p:cNvPr id="6" name="矩形 5"/>
          <p:cNvSpPr/>
          <p:nvPr/>
        </p:nvSpPr>
        <p:spPr>
          <a:xfrm>
            <a:off x="395536" y="4272677"/>
            <a:ext cx="8496944" cy="2339102"/>
          </a:xfrm>
          <a:prstGeom prst="rect">
            <a:avLst/>
          </a:prstGeom>
        </p:spPr>
        <p:txBody>
          <a:bodyPr wrap="square">
            <a:spAutoFit/>
          </a:bodyPr>
          <a:lstStyle/>
          <a:p>
            <a:r>
              <a:rPr lang="zh-CN" altLang="en-US" b="1" dirty="0" smtClean="0">
                <a:solidFill>
                  <a:srgbClr val="FFFF00"/>
                </a:solidFill>
              </a:rPr>
              <a:t>哪些情况某些“废液”的可不按照“液体废物”管理？</a:t>
            </a:r>
            <a:endParaRPr lang="zh-CN" altLang="en-US" dirty="0" smtClean="0">
              <a:solidFill>
                <a:srgbClr val="FFFF00"/>
              </a:solidFill>
            </a:endParaRPr>
          </a:p>
          <a:p>
            <a:endParaRPr lang="en-US" altLang="zh-CN" sz="1600" dirty="0" smtClean="0"/>
          </a:p>
          <a:p>
            <a:r>
              <a:rPr lang="en-US" altLang="zh-CN" sz="1600" dirty="0" smtClean="0"/>
              <a:t>       《</a:t>
            </a:r>
            <a:r>
              <a:rPr lang="zh-CN" altLang="en-US" sz="1600" dirty="0" smtClean="0"/>
              <a:t>危废名录</a:t>
            </a:r>
            <a:r>
              <a:rPr lang="en-US" altLang="zh-CN" sz="1600" dirty="0" smtClean="0"/>
              <a:t>》</a:t>
            </a:r>
            <a:r>
              <a:rPr lang="zh-CN" altLang="en-US" sz="1600" dirty="0" smtClean="0"/>
              <a:t>只告诉你什么是危废，但不告诉你什么不是。跟</a:t>
            </a:r>
            <a:r>
              <a:rPr lang="en-US" altLang="zh-CN" sz="1600" dirty="0" smtClean="0"/>
              <a:t>《</a:t>
            </a:r>
            <a:r>
              <a:rPr lang="zh-CN" altLang="en-US" sz="1600" dirty="0" smtClean="0"/>
              <a:t>危险化学品目录</a:t>
            </a:r>
            <a:r>
              <a:rPr lang="en-US" altLang="zh-CN" sz="1600" dirty="0" smtClean="0"/>
              <a:t>》</a:t>
            </a:r>
            <a:r>
              <a:rPr lang="zh-CN" altLang="en-US" sz="1600" dirty="0" smtClean="0"/>
              <a:t>一样，不纳入的未必不是危化品。针对是否危废的判定方法是：</a:t>
            </a:r>
          </a:p>
          <a:p>
            <a:r>
              <a:rPr lang="zh-CN" altLang="en-US" sz="1600" dirty="0" smtClean="0">
                <a:solidFill>
                  <a:srgbClr val="FF0000"/>
                </a:solidFill>
              </a:rPr>
              <a:t>       </a:t>
            </a:r>
            <a:r>
              <a:rPr lang="zh-CN" altLang="en-US" sz="1600" b="1" dirty="0" smtClean="0">
                <a:solidFill>
                  <a:srgbClr val="FF0000"/>
                </a:solidFill>
              </a:rPr>
              <a:t>首先看</a:t>
            </a:r>
            <a:r>
              <a:rPr lang="en-US" altLang="zh-CN" sz="1600" b="1" dirty="0" smtClean="0">
                <a:solidFill>
                  <a:srgbClr val="FF0000"/>
                </a:solidFill>
              </a:rPr>
              <a:t>《</a:t>
            </a:r>
            <a:r>
              <a:rPr lang="zh-CN" altLang="en-US" sz="1600" b="1" dirty="0" smtClean="0">
                <a:solidFill>
                  <a:srgbClr val="FF0000"/>
                </a:solidFill>
              </a:rPr>
              <a:t>危险废物名录</a:t>
            </a:r>
            <a:r>
              <a:rPr lang="en-US" altLang="zh-CN" sz="1600" b="1" dirty="0" smtClean="0">
                <a:solidFill>
                  <a:srgbClr val="FF0000"/>
                </a:solidFill>
              </a:rPr>
              <a:t>》</a:t>
            </a:r>
            <a:r>
              <a:rPr lang="zh-CN" altLang="en-US" sz="1600" dirty="0" smtClean="0"/>
              <a:t>，如果没纳入，</a:t>
            </a:r>
            <a:r>
              <a:rPr lang="zh-CN" altLang="en-US" sz="1600" b="1" dirty="0" smtClean="0">
                <a:solidFill>
                  <a:srgbClr val="FF0000"/>
                </a:solidFill>
              </a:rPr>
              <a:t>再看环评文件（已批）</a:t>
            </a:r>
            <a:r>
              <a:rPr lang="zh-CN" altLang="en-US" sz="1600" dirty="0" smtClean="0">
                <a:solidFill>
                  <a:srgbClr val="FF0000"/>
                </a:solidFill>
              </a:rPr>
              <a:t>，</a:t>
            </a:r>
            <a:r>
              <a:rPr lang="zh-CN" altLang="en-US" sz="1600" dirty="0" smtClean="0"/>
              <a:t>如果也没有，一般情况下可判断不属于危废（环评是根据</a:t>
            </a:r>
            <a:r>
              <a:rPr lang="en-US" altLang="zh-CN" sz="1600" dirty="0" smtClean="0"/>
              <a:t>《</a:t>
            </a:r>
            <a:r>
              <a:rPr lang="zh-CN" altLang="en-US" sz="1600" dirty="0" smtClean="0"/>
              <a:t>危废名录</a:t>
            </a:r>
            <a:r>
              <a:rPr lang="en-US" altLang="zh-CN" sz="1600" dirty="0" smtClean="0"/>
              <a:t>》</a:t>
            </a:r>
            <a:r>
              <a:rPr lang="zh-CN" altLang="en-US" sz="1600" dirty="0" smtClean="0"/>
              <a:t>及该物质的理化特性判断的，由执业资格的工程师判断，一般可信）。但该判断并不绝对，还有无法确定的情况。对不明确是否具有危险特性的固体废物，应当按照国家规定的</a:t>
            </a:r>
            <a:r>
              <a:rPr lang="zh-CN" altLang="en-US" sz="1600" b="1" dirty="0" smtClean="0">
                <a:solidFill>
                  <a:srgbClr val="FF0000"/>
                </a:solidFill>
              </a:rPr>
              <a:t>危险废物鉴别标准和鉴别方法予以认定</a:t>
            </a:r>
            <a:r>
              <a:rPr lang="zh-CN" altLang="en-US" sz="1600" dirty="0" smtClean="0"/>
              <a:t>。经鉴别属于危险废物的，按代码“</a:t>
            </a:r>
            <a:r>
              <a:rPr lang="en-US" altLang="zh-CN" sz="1600" dirty="0" smtClean="0"/>
              <a:t>900-000-××”</a:t>
            </a:r>
            <a:r>
              <a:rPr lang="zh-CN" altLang="en-US" sz="1600" dirty="0" smtClean="0"/>
              <a:t>（</a:t>
            </a:r>
            <a:r>
              <a:rPr lang="en-US" altLang="zh-CN" sz="1600" dirty="0" smtClean="0"/>
              <a:t>××</a:t>
            </a:r>
            <a:r>
              <a:rPr lang="zh-CN" altLang="en-US" sz="1600" dirty="0" smtClean="0"/>
              <a:t>为危险废物类别代码）进行归类管理。</a:t>
            </a:r>
            <a:endParaRPr lang="zh-CN" altLang="en-US" sz="1600"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87624" y="2492896"/>
            <a:ext cx="7056784" cy="1200329"/>
          </a:xfrm>
          <a:prstGeom prst="rect">
            <a:avLst/>
          </a:prstGeom>
          <a:noFill/>
        </p:spPr>
        <p:txBody>
          <a:bodyPr wrap="square" rtlCol="0">
            <a:spAutoFit/>
          </a:bodyPr>
          <a:lstStyle/>
          <a:p>
            <a:pPr algn="ctr"/>
            <a:r>
              <a:rPr lang="zh-CN" altLang="en-US" sz="7200" kern="0" spc="-130" dirty="0" smtClean="0">
                <a:solidFill>
                  <a:srgbClr val="FFFFFF"/>
                </a:solidFill>
                <a:latin typeface="华文新魏" pitchFamily="2" charset="-122"/>
                <a:ea typeface="华文新魏" pitchFamily="2" charset="-122"/>
              </a:rPr>
              <a:t>谢  谢！</a:t>
            </a:r>
            <a:endParaRPr lang="zh-CN" altLang="en-US" sz="7200" kern="0" spc="-130" dirty="0">
              <a:solidFill>
                <a:srgbClr val="FFFFFF"/>
              </a:solidFill>
              <a:latin typeface="华文新魏" pitchFamily="2" charset="-122"/>
              <a:ea typeface="华文新魏" pitchFamily="2" charset="-122"/>
            </a:endParaRPr>
          </a:p>
        </p:txBody>
      </p:sp>
    </p:spTree>
  </p:cSld>
  <p:clrMapOvr>
    <a:masterClrMapping/>
  </p:clrMapOvr>
  <p:transition spd="slow" advTm="672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1.jpg"/>
          <p:cNvPicPr>
            <a:picLocks noChangeAspect="1"/>
          </p:cNvPicPr>
          <p:nvPr/>
        </p:nvPicPr>
        <p:blipFill>
          <a:blip r:embed="rId2" cstate="print"/>
          <a:stretch>
            <a:fillRect/>
          </a:stretch>
        </p:blipFill>
        <p:spPr>
          <a:xfrm>
            <a:off x="395536" y="2060848"/>
            <a:ext cx="1944624" cy="1298448"/>
          </a:xfrm>
          <a:prstGeom prst="rect">
            <a:avLst/>
          </a:prstGeom>
          <a:solidFill>
            <a:schemeClr val="accent2">
              <a:lumMod val="40000"/>
              <a:lumOff val="60000"/>
            </a:schemeClr>
          </a:solidFill>
        </p:spPr>
      </p:pic>
      <p:sp>
        <p:nvSpPr>
          <p:cNvPr id="14" name="矩形 13">
            <a:extLst>
              <a:ext uri="{FF2B5EF4-FFF2-40B4-BE49-F238E27FC236}">
                <a16:creationId xmlns="" xmlns:a16="http://schemas.microsoft.com/office/drawing/2014/main" id="{0F00814B-28BF-4641-878D-E46D410398FD}"/>
              </a:ext>
            </a:extLst>
          </p:cNvPr>
          <p:cNvSpPr/>
          <p:nvPr/>
        </p:nvSpPr>
        <p:spPr>
          <a:xfrm>
            <a:off x="395536" y="3429000"/>
            <a:ext cx="1944216" cy="440628"/>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tx1"/>
                </a:solidFill>
                <a:latin typeface="微软雅黑" pitchFamily="34" charset="-122"/>
                <a:ea typeface="微软雅黑" pitchFamily="34" charset="-122"/>
              </a:rPr>
              <a:t>98</a:t>
            </a:r>
            <a:r>
              <a:rPr lang="zh-CN" altLang="en-US" sz="2400" dirty="0" smtClean="0">
                <a:solidFill>
                  <a:schemeClr val="tx1"/>
                </a:solidFill>
                <a:latin typeface="微软雅黑" pitchFamily="34" charset="-122"/>
                <a:ea typeface="微软雅黑" pitchFamily="34" charset="-122"/>
              </a:rPr>
              <a:t>版名录</a:t>
            </a:r>
            <a:endParaRPr lang="zh-CN" altLang="en-US" sz="2400" dirty="0">
              <a:solidFill>
                <a:schemeClr val="tx1"/>
              </a:solidFill>
              <a:latin typeface="微软雅黑" pitchFamily="34" charset="-122"/>
              <a:ea typeface="微软雅黑" pitchFamily="34" charset="-122"/>
            </a:endParaRPr>
          </a:p>
        </p:txBody>
      </p:sp>
      <p:sp>
        <p:nvSpPr>
          <p:cNvPr id="15" name="矩形 14">
            <a:extLst>
              <a:ext uri="{FF2B5EF4-FFF2-40B4-BE49-F238E27FC236}">
                <a16:creationId xmlns="" xmlns:a16="http://schemas.microsoft.com/office/drawing/2014/main" id="{E936D3E3-B4F1-445A-AEBE-DEDB74B320DF}"/>
              </a:ext>
            </a:extLst>
          </p:cNvPr>
          <p:cNvSpPr/>
          <p:nvPr/>
        </p:nvSpPr>
        <p:spPr>
          <a:xfrm>
            <a:off x="395536" y="3933056"/>
            <a:ext cx="1944216" cy="1440160"/>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rgbClr val="FF0000"/>
                </a:solidFill>
                <a:latin typeface="Swis721 Blk BT" pitchFamily="34" charset="0"/>
                <a:ea typeface="黑体" pitchFamily="49" charset="-122"/>
              </a:rPr>
              <a:t>47</a:t>
            </a:r>
            <a:r>
              <a:rPr lang="zh-CN" altLang="en-US" sz="1400" dirty="0" smtClean="0">
                <a:solidFill>
                  <a:schemeClr val="tx1"/>
                </a:solidFill>
                <a:latin typeface="黑体" pitchFamily="49" charset="-122"/>
                <a:ea typeface="黑体" pitchFamily="49" charset="-122"/>
              </a:rPr>
              <a:t>大类</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无豁免管理</a:t>
            </a:r>
          </a:p>
          <a:p>
            <a:pPr algn="ctr"/>
            <a:endParaRPr lang="zh-CN" altLang="en-US" sz="1400" dirty="0">
              <a:solidFill>
                <a:srgbClr val="FFFF00"/>
              </a:solidFill>
              <a:latin typeface="黑体" pitchFamily="49" charset="-122"/>
              <a:ea typeface="黑体" pitchFamily="49" charset="-122"/>
            </a:endParaRPr>
          </a:p>
        </p:txBody>
      </p:sp>
      <p:sp>
        <p:nvSpPr>
          <p:cNvPr id="16" name="矩形 15">
            <a:extLst>
              <a:ext uri="{FF2B5EF4-FFF2-40B4-BE49-F238E27FC236}">
                <a16:creationId xmlns="" xmlns:a16="http://schemas.microsoft.com/office/drawing/2014/main" id="{0E055CD6-409C-490D-B603-DC61E2B4A140}"/>
              </a:ext>
            </a:extLst>
          </p:cNvPr>
          <p:cNvSpPr/>
          <p:nvPr/>
        </p:nvSpPr>
        <p:spPr>
          <a:xfrm>
            <a:off x="2555776" y="3429000"/>
            <a:ext cx="1944216" cy="440628"/>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tx1"/>
                </a:solidFill>
                <a:latin typeface="微软雅黑" pitchFamily="34" charset="-122"/>
                <a:ea typeface="微软雅黑" pitchFamily="34" charset="-122"/>
              </a:rPr>
              <a:t>08</a:t>
            </a:r>
            <a:r>
              <a:rPr lang="zh-CN" altLang="en-US" sz="2400" dirty="0" smtClean="0">
                <a:solidFill>
                  <a:schemeClr val="tx1"/>
                </a:solidFill>
                <a:latin typeface="微软雅黑" pitchFamily="34" charset="-122"/>
                <a:ea typeface="微软雅黑" pitchFamily="34" charset="-122"/>
              </a:rPr>
              <a:t>版名录</a:t>
            </a:r>
          </a:p>
        </p:txBody>
      </p:sp>
      <p:sp>
        <p:nvSpPr>
          <p:cNvPr id="17" name="矩形 16">
            <a:extLst>
              <a:ext uri="{FF2B5EF4-FFF2-40B4-BE49-F238E27FC236}">
                <a16:creationId xmlns="" xmlns:a16="http://schemas.microsoft.com/office/drawing/2014/main" id="{285F3A6F-6D68-4130-814D-2A8F47CD9254}"/>
              </a:ext>
            </a:extLst>
          </p:cNvPr>
          <p:cNvSpPr/>
          <p:nvPr/>
        </p:nvSpPr>
        <p:spPr>
          <a:xfrm>
            <a:off x="2555776" y="3933056"/>
            <a:ext cx="1944216" cy="1440160"/>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49</a:t>
            </a:r>
            <a:r>
              <a:rPr lang="zh-CN" altLang="en-US" sz="1400" dirty="0" smtClean="0">
                <a:solidFill>
                  <a:schemeClr val="tx1"/>
                </a:solidFill>
                <a:latin typeface="黑体" pitchFamily="49" charset="-122"/>
                <a:ea typeface="黑体" pitchFamily="49" charset="-122"/>
              </a:rPr>
              <a:t>大类</a:t>
            </a: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400</a:t>
            </a:r>
            <a:r>
              <a:rPr lang="zh-CN" altLang="en-US" sz="1400" dirty="0" smtClean="0">
                <a:solidFill>
                  <a:schemeClr val="tx1"/>
                </a:solidFill>
                <a:latin typeface="黑体" pitchFamily="49" charset="-122"/>
                <a:ea typeface="黑体" pitchFamily="49" charset="-122"/>
              </a:rPr>
              <a:t>小类</a:t>
            </a:r>
            <a:endParaRPr lang="en-US" altLang="zh-CN" sz="1400" dirty="0" smtClean="0">
              <a:solidFill>
                <a:schemeClr val="tx1"/>
              </a:solidFill>
              <a:latin typeface="黑体" pitchFamily="49" charset="-122"/>
              <a:ea typeface="黑体" pitchFamily="49" charset="-122"/>
            </a:endParaRPr>
          </a:p>
          <a:p>
            <a:pPr algn="ctr"/>
            <a:r>
              <a:rPr lang="zh-CN" altLang="en-US" sz="1400" dirty="0" smtClean="0">
                <a:solidFill>
                  <a:schemeClr val="tx1"/>
                </a:solidFill>
                <a:latin typeface="黑体" pitchFamily="49" charset="-122"/>
                <a:ea typeface="黑体" pitchFamily="49" charset="-122"/>
              </a:rPr>
              <a:t>无豁免管理</a:t>
            </a:r>
          </a:p>
          <a:p>
            <a:pPr algn="ctr"/>
            <a:endParaRPr lang="zh-CN" altLang="en-US" sz="1400" dirty="0">
              <a:solidFill>
                <a:schemeClr val="tx1"/>
              </a:solidFill>
              <a:latin typeface="黑体" pitchFamily="49" charset="-122"/>
              <a:ea typeface="黑体" pitchFamily="49" charset="-122"/>
            </a:endParaRPr>
          </a:p>
        </p:txBody>
      </p:sp>
      <p:sp>
        <p:nvSpPr>
          <p:cNvPr id="18" name="矩形 17">
            <a:extLst>
              <a:ext uri="{FF2B5EF4-FFF2-40B4-BE49-F238E27FC236}">
                <a16:creationId xmlns="" xmlns:a16="http://schemas.microsoft.com/office/drawing/2014/main" id="{ECF4BD4A-1B79-4780-8BE0-F8A619A3A203}"/>
              </a:ext>
            </a:extLst>
          </p:cNvPr>
          <p:cNvSpPr/>
          <p:nvPr/>
        </p:nvSpPr>
        <p:spPr>
          <a:xfrm>
            <a:off x="4716017" y="3429000"/>
            <a:ext cx="1944216" cy="440628"/>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tx1"/>
                </a:solidFill>
                <a:latin typeface="微软雅黑" pitchFamily="34" charset="-122"/>
                <a:ea typeface="微软雅黑" pitchFamily="34" charset="-122"/>
              </a:rPr>
              <a:t>16</a:t>
            </a:r>
            <a:r>
              <a:rPr lang="zh-CN" altLang="en-US" sz="2400" dirty="0" smtClean="0">
                <a:solidFill>
                  <a:schemeClr val="tx1"/>
                </a:solidFill>
                <a:latin typeface="微软雅黑" pitchFamily="34" charset="-122"/>
                <a:ea typeface="微软雅黑" pitchFamily="34" charset="-122"/>
              </a:rPr>
              <a:t>版名录</a:t>
            </a:r>
          </a:p>
        </p:txBody>
      </p:sp>
      <p:sp>
        <p:nvSpPr>
          <p:cNvPr id="19" name="矩形 18">
            <a:extLst>
              <a:ext uri="{FF2B5EF4-FFF2-40B4-BE49-F238E27FC236}">
                <a16:creationId xmlns="" xmlns:a16="http://schemas.microsoft.com/office/drawing/2014/main" id="{199F6B88-522D-4084-B5DB-1A7DA73F3EE3}"/>
              </a:ext>
            </a:extLst>
          </p:cNvPr>
          <p:cNvSpPr/>
          <p:nvPr/>
        </p:nvSpPr>
        <p:spPr>
          <a:xfrm>
            <a:off x="4716016" y="3933056"/>
            <a:ext cx="1940288" cy="1440160"/>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46</a:t>
            </a:r>
            <a:r>
              <a:rPr lang="zh-CN" altLang="en-US" sz="1400" dirty="0" smtClean="0">
                <a:solidFill>
                  <a:schemeClr val="tx1"/>
                </a:solidFill>
                <a:latin typeface="黑体" pitchFamily="49" charset="-122"/>
                <a:ea typeface="黑体" pitchFamily="49" charset="-122"/>
              </a:rPr>
              <a:t>大类</a:t>
            </a: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479</a:t>
            </a:r>
            <a:r>
              <a:rPr lang="zh-CN" altLang="en-US" sz="1400" dirty="0" smtClean="0">
                <a:solidFill>
                  <a:schemeClr val="tx1"/>
                </a:solidFill>
                <a:latin typeface="黑体" pitchFamily="49" charset="-122"/>
                <a:ea typeface="黑体" pitchFamily="49" charset="-122"/>
              </a:rPr>
              <a:t>小类</a:t>
            </a: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16</a:t>
            </a:r>
            <a:r>
              <a:rPr lang="zh-CN" altLang="en-US" sz="1400" dirty="0" smtClean="0">
                <a:solidFill>
                  <a:schemeClr val="tx1"/>
                </a:solidFill>
                <a:latin typeface="黑体" pitchFamily="49" charset="-122"/>
                <a:ea typeface="黑体" pitchFamily="49" charset="-122"/>
              </a:rPr>
              <a:t>类豁免管理</a:t>
            </a:r>
          </a:p>
          <a:p>
            <a:pPr algn="ctr"/>
            <a:endParaRPr lang="zh-CN" altLang="en-US" sz="1400" dirty="0">
              <a:solidFill>
                <a:schemeClr val="tx1"/>
              </a:solidFill>
              <a:latin typeface="黑体" pitchFamily="49" charset="-122"/>
              <a:ea typeface="黑体" pitchFamily="49" charset="-122"/>
            </a:endParaRPr>
          </a:p>
        </p:txBody>
      </p:sp>
      <p:sp>
        <p:nvSpPr>
          <p:cNvPr id="20" name="矩形 19">
            <a:extLst>
              <a:ext uri="{FF2B5EF4-FFF2-40B4-BE49-F238E27FC236}">
                <a16:creationId xmlns="" xmlns:a16="http://schemas.microsoft.com/office/drawing/2014/main" id="{1E518B13-991D-4FF6-B447-5974FE69762C}"/>
              </a:ext>
            </a:extLst>
          </p:cNvPr>
          <p:cNvSpPr/>
          <p:nvPr/>
        </p:nvSpPr>
        <p:spPr>
          <a:xfrm>
            <a:off x="6876256" y="3429000"/>
            <a:ext cx="1944216" cy="440628"/>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tx1"/>
                </a:solidFill>
                <a:latin typeface="微软雅黑" pitchFamily="34" charset="-122"/>
                <a:ea typeface="微软雅黑" pitchFamily="34" charset="-122"/>
              </a:rPr>
              <a:t>21</a:t>
            </a:r>
            <a:r>
              <a:rPr lang="zh-CN" altLang="en-US" sz="2400" dirty="0" smtClean="0">
                <a:solidFill>
                  <a:schemeClr val="tx1"/>
                </a:solidFill>
                <a:latin typeface="微软雅黑" pitchFamily="34" charset="-122"/>
                <a:ea typeface="微软雅黑" pitchFamily="34" charset="-122"/>
              </a:rPr>
              <a:t>版名录</a:t>
            </a:r>
          </a:p>
        </p:txBody>
      </p:sp>
      <p:sp>
        <p:nvSpPr>
          <p:cNvPr id="21" name="矩形 20">
            <a:extLst>
              <a:ext uri="{FF2B5EF4-FFF2-40B4-BE49-F238E27FC236}">
                <a16:creationId xmlns="" xmlns:a16="http://schemas.microsoft.com/office/drawing/2014/main" id="{A016271D-BFBF-4CA7-88E9-39EF9D833F37}"/>
              </a:ext>
            </a:extLst>
          </p:cNvPr>
          <p:cNvSpPr/>
          <p:nvPr/>
        </p:nvSpPr>
        <p:spPr>
          <a:xfrm>
            <a:off x="6876256" y="3933056"/>
            <a:ext cx="1944216" cy="1440160"/>
          </a:xfrm>
          <a:prstGeom prst="rect">
            <a:avLst/>
          </a:prstGeom>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46</a:t>
            </a:r>
            <a:r>
              <a:rPr lang="zh-CN" altLang="en-US" sz="1400" dirty="0" smtClean="0">
                <a:solidFill>
                  <a:schemeClr val="tx1"/>
                </a:solidFill>
                <a:latin typeface="黑体" pitchFamily="49" charset="-122"/>
                <a:ea typeface="黑体" pitchFamily="49" charset="-122"/>
              </a:rPr>
              <a:t>大类</a:t>
            </a: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467</a:t>
            </a:r>
            <a:r>
              <a:rPr lang="zh-CN" altLang="en-US" sz="1400" dirty="0" smtClean="0">
                <a:solidFill>
                  <a:schemeClr val="tx1"/>
                </a:solidFill>
                <a:latin typeface="黑体" pitchFamily="49" charset="-122"/>
                <a:ea typeface="黑体" pitchFamily="49" charset="-122"/>
              </a:rPr>
              <a:t>小类</a:t>
            </a:r>
            <a:endParaRPr lang="en-US" altLang="zh-CN" sz="1400" dirty="0" smtClean="0">
              <a:solidFill>
                <a:schemeClr val="tx1"/>
              </a:solidFill>
              <a:latin typeface="黑体" pitchFamily="49" charset="-122"/>
              <a:ea typeface="黑体" pitchFamily="49" charset="-122"/>
            </a:endParaRPr>
          </a:p>
          <a:p>
            <a:pPr algn="ctr"/>
            <a:r>
              <a:rPr lang="en-US" altLang="zh-CN" sz="2400" dirty="0" smtClean="0">
                <a:solidFill>
                  <a:srgbClr val="FF0000"/>
                </a:solidFill>
                <a:latin typeface="Swis721 Blk BT" pitchFamily="34" charset="0"/>
                <a:ea typeface="黑体" pitchFamily="49" charset="-122"/>
              </a:rPr>
              <a:t>32</a:t>
            </a:r>
            <a:r>
              <a:rPr lang="zh-CN" altLang="en-US" sz="1400" dirty="0" smtClean="0">
                <a:solidFill>
                  <a:schemeClr val="tx1"/>
                </a:solidFill>
                <a:latin typeface="黑体" pitchFamily="49" charset="-122"/>
                <a:ea typeface="黑体" pitchFamily="49" charset="-122"/>
              </a:rPr>
              <a:t>类豁免管理</a:t>
            </a:r>
          </a:p>
          <a:p>
            <a:pPr algn="ctr"/>
            <a:endParaRPr lang="zh-CN" altLang="en-US" sz="1400" dirty="0">
              <a:solidFill>
                <a:schemeClr val="tx1"/>
              </a:solidFill>
              <a:latin typeface="黑体" pitchFamily="49" charset="-122"/>
              <a:ea typeface="黑体" pitchFamily="49" charset="-122"/>
            </a:endParaRPr>
          </a:p>
        </p:txBody>
      </p:sp>
      <p:pic>
        <p:nvPicPr>
          <p:cNvPr id="22" name="图片 21" descr="图片2.jpg"/>
          <p:cNvPicPr>
            <a:picLocks noChangeAspect="1"/>
          </p:cNvPicPr>
          <p:nvPr/>
        </p:nvPicPr>
        <p:blipFill>
          <a:blip r:embed="rId3" cstate="print"/>
          <a:stretch>
            <a:fillRect/>
          </a:stretch>
        </p:blipFill>
        <p:spPr>
          <a:xfrm>
            <a:off x="6876256" y="2060848"/>
            <a:ext cx="1950720" cy="1298448"/>
          </a:xfrm>
          <a:prstGeom prst="rect">
            <a:avLst/>
          </a:prstGeom>
          <a:solidFill>
            <a:schemeClr val="accent2">
              <a:lumMod val="40000"/>
              <a:lumOff val="60000"/>
            </a:schemeClr>
          </a:solidFill>
        </p:spPr>
      </p:pic>
      <p:pic>
        <p:nvPicPr>
          <p:cNvPr id="23" name="图片 22" descr="图片3.jpg"/>
          <p:cNvPicPr>
            <a:picLocks noChangeAspect="1"/>
          </p:cNvPicPr>
          <p:nvPr/>
        </p:nvPicPr>
        <p:blipFill>
          <a:blip r:embed="rId4" cstate="print"/>
          <a:stretch>
            <a:fillRect/>
          </a:stretch>
        </p:blipFill>
        <p:spPr>
          <a:xfrm>
            <a:off x="4716016" y="2060848"/>
            <a:ext cx="1938528" cy="1298448"/>
          </a:xfrm>
          <a:prstGeom prst="rect">
            <a:avLst/>
          </a:prstGeom>
          <a:solidFill>
            <a:schemeClr val="accent2">
              <a:lumMod val="40000"/>
              <a:lumOff val="60000"/>
            </a:schemeClr>
          </a:solidFill>
        </p:spPr>
      </p:pic>
      <p:pic>
        <p:nvPicPr>
          <p:cNvPr id="24" name="图片 23" descr="图片4.jpg"/>
          <p:cNvPicPr>
            <a:picLocks noChangeAspect="1"/>
          </p:cNvPicPr>
          <p:nvPr/>
        </p:nvPicPr>
        <p:blipFill>
          <a:blip r:embed="rId5" cstate="print"/>
          <a:stretch>
            <a:fillRect/>
          </a:stretch>
        </p:blipFill>
        <p:spPr>
          <a:xfrm>
            <a:off x="2555776" y="2060848"/>
            <a:ext cx="1944624" cy="1298448"/>
          </a:xfrm>
          <a:prstGeom prst="rect">
            <a:avLst/>
          </a:prstGeom>
          <a:solidFill>
            <a:schemeClr val="accent2">
              <a:lumMod val="40000"/>
              <a:lumOff val="60000"/>
            </a:schemeClr>
          </a:solidFill>
        </p:spPr>
      </p:pic>
      <p:sp>
        <p:nvSpPr>
          <p:cNvPr id="25" name="矩形 24"/>
          <p:cNvSpPr/>
          <p:nvPr/>
        </p:nvSpPr>
        <p:spPr>
          <a:xfrm>
            <a:off x="2699792" y="836712"/>
            <a:ext cx="4032448" cy="523220"/>
          </a:xfrm>
          <a:prstGeom prst="rect">
            <a:avLst/>
          </a:prstGeom>
        </p:spPr>
        <p:txBody>
          <a:bodyPr wrap="square">
            <a:spAutoFit/>
          </a:bodyPr>
          <a:lstStyle/>
          <a:p>
            <a:pPr algn="ctr"/>
            <a:r>
              <a:rPr lang="zh-CN" altLang="en-US" sz="2800" b="1" dirty="0" smtClean="0">
                <a:latin typeface="微软雅黑" pitchFamily="34" charset="-122"/>
                <a:ea typeface="微软雅黑" pitchFamily="34" charset="-122"/>
              </a:rPr>
              <a:t>危险废物名录修订历程</a:t>
            </a:r>
            <a:endParaRPr lang="zh-CN" altLang="en-US" sz="2800" b="1"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1D25FDF-3CFE-405A-8A94-11DBBBF85451}"/>
              </a:ext>
            </a:extLst>
          </p:cNvPr>
          <p:cNvGrpSpPr/>
          <p:nvPr/>
        </p:nvGrpSpPr>
        <p:grpSpPr>
          <a:xfrm>
            <a:off x="944375" y="1557880"/>
            <a:ext cx="1525616" cy="1525614"/>
            <a:chOff x="1129211" y="1208033"/>
            <a:chExt cx="2220967" cy="2220967"/>
          </a:xfrm>
        </p:grpSpPr>
        <p:pic>
          <p:nvPicPr>
            <p:cNvPr id="5" name="图片 4" descr="图片包含 天空, 时钟, 户外, 塔&#10;&#10;自动生成的说明">
              <a:extLst>
                <a:ext uri="{FF2B5EF4-FFF2-40B4-BE49-F238E27FC236}">
                  <a16:creationId xmlns:a16="http://schemas.microsoft.com/office/drawing/2014/main" xmlns="" id="{2F626535-679E-490E-B817-3C1C1B7299D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8958" r="14402"/>
            <a:stretch/>
          </p:blipFill>
          <p:spPr>
            <a:xfrm>
              <a:off x="1129211" y="1208033"/>
              <a:ext cx="2220967" cy="2220967"/>
            </a:xfrm>
            <a:prstGeom prst="ellipse">
              <a:avLst/>
            </a:prstGeom>
            <a:effectLst>
              <a:outerShdw blurRad="266700" algn="ctr" rotWithShape="0">
                <a:prstClr val="black">
                  <a:alpha val="34000"/>
                </a:prstClr>
              </a:outerShdw>
            </a:effectLst>
          </p:spPr>
        </p:pic>
        <p:sp>
          <p:nvSpPr>
            <p:cNvPr id="6" name="椭圆 5">
              <a:extLst>
                <a:ext uri="{FF2B5EF4-FFF2-40B4-BE49-F238E27FC236}">
                  <a16:creationId xmlns:a16="http://schemas.microsoft.com/office/drawing/2014/main" xmlns="" id="{995A577C-AC20-4479-BFF0-370368B9D858}"/>
                </a:ext>
              </a:extLst>
            </p:cNvPr>
            <p:cNvSpPr/>
            <p:nvPr/>
          </p:nvSpPr>
          <p:spPr>
            <a:xfrm>
              <a:off x="1269583" y="1348407"/>
              <a:ext cx="1940221" cy="1940219"/>
            </a:xfrm>
            <a:prstGeom prst="ellipse">
              <a:avLst/>
            </a:prstGeom>
            <a:solidFill>
              <a:srgbClr val="3B424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3FF2851C-05AD-447A-A1A1-03EF6BA6191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7141" y="1985963"/>
              <a:ext cx="665106" cy="665106"/>
            </a:xfrm>
            <a:prstGeom prst="rect">
              <a:avLst/>
            </a:prstGeom>
          </p:spPr>
        </p:pic>
      </p:grpSp>
      <p:sp>
        <p:nvSpPr>
          <p:cNvPr id="8" name="文本框 26">
            <a:extLst>
              <a:ext uri="{FF2B5EF4-FFF2-40B4-BE49-F238E27FC236}">
                <a16:creationId xmlns:a16="http://schemas.microsoft.com/office/drawing/2014/main" xmlns="" id="{0AB5A0DA-80A2-47F8-A9CA-118A21632503}"/>
              </a:ext>
            </a:extLst>
          </p:cNvPr>
          <p:cNvSpPr txBox="1"/>
          <p:nvPr/>
        </p:nvSpPr>
        <p:spPr>
          <a:xfrm>
            <a:off x="1153184" y="3273842"/>
            <a:ext cx="1415772" cy="511807"/>
          </a:xfrm>
          <a:prstGeom prst="rect">
            <a:avLst/>
          </a:prstGeom>
          <a:noFill/>
        </p:spPr>
        <p:txBody>
          <a:bodyPr wrap="none" rtlCol="0">
            <a:spAutoFit/>
          </a:bodyPr>
          <a:lstStyle/>
          <a:p>
            <a:pPr>
              <a:lnSpc>
                <a:spcPct val="125000"/>
              </a:lnSpc>
            </a:pPr>
            <a:r>
              <a:rPr lang="zh-CN" altLang="en-US" sz="2400" b="1" dirty="0" smtClean="0">
                <a:solidFill>
                  <a:schemeClr val="tx2"/>
                </a:solidFill>
                <a:latin typeface="微软雅黑" panose="020B0503020204020204" pitchFamily="34" charset="-122"/>
                <a:ea typeface="微软雅黑" panose="020B0503020204020204" pitchFamily="34" charset="-122"/>
              </a:rPr>
              <a:t>正文部分</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9" name="文本框 29">
            <a:extLst>
              <a:ext uri="{FF2B5EF4-FFF2-40B4-BE49-F238E27FC236}">
                <a16:creationId xmlns:a16="http://schemas.microsoft.com/office/drawing/2014/main" xmlns="" id="{31C6A798-7ACC-4DDD-93A9-06EA9E508446}"/>
              </a:ext>
            </a:extLst>
          </p:cNvPr>
          <p:cNvSpPr txBox="1"/>
          <p:nvPr/>
        </p:nvSpPr>
        <p:spPr>
          <a:xfrm>
            <a:off x="323528" y="4005064"/>
            <a:ext cx="2520280" cy="1631216"/>
          </a:xfrm>
          <a:prstGeom prst="rect">
            <a:avLst/>
          </a:prstGeom>
          <a:noFill/>
        </p:spPr>
        <p:txBody>
          <a:bodyPr wrap="square" lIns="0" rtlCol="0">
            <a:spAutoFit/>
          </a:bodyPr>
          <a:lstStyle/>
          <a:p>
            <a:pPr algn="just">
              <a:lnSpc>
                <a:spcPct val="125000"/>
              </a:lnSpc>
            </a:pPr>
            <a:r>
              <a:rPr lang="zh-CN" altLang="en-US" sz="1600" dirty="0" smtClean="0">
                <a:latin typeface="微软雅黑" panose="020B0503020204020204" pitchFamily="34" charset="-122"/>
                <a:ea typeface="微软雅黑" panose="020B0503020204020204" pitchFamily="34" charset="-122"/>
              </a:rPr>
              <a:t>增加了“第七条 本名录根据实际情况</a:t>
            </a:r>
            <a:r>
              <a:rPr lang="zh-CN" altLang="en-US" sz="1600" dirty="0" smtClean="0">
                <a:solidFill>
                  <a:srgbClr val="FF0000"/>
                </a:solidFill>
                <a:latin typeface="微软雅黑" panose="020B0503020204020204" pitchFamily="34" charset="-122"/>
                <a:ea typeface="微软雅黑" panose="020B0503020204020204" pitchFamily="34" charset="-122"/>
              </a:rPr>
              <a:t>实行动态调整</a:t>
            </a:r>
            <a:r>
              <a:rPr lang="zh-CN" altLang="en-US" sz="1600" dirty="0" smtClean="0">
                <a:latin typeface="微软雅黑" panose="020B0503020204020204" pitchFamily="34" charset="-122"/>
                <a:ea typeface="微软雅黑" panose="020B0503020204020204" pitchFamily="34" charset="-122"/>
              </a:rPr>
              <a:t>”的内容，删除了</a:t>
            </a:r>
            <a:r>
              <a:rPr lang="en-US" altLang="zh-CN" sz="1600" dirty="0" smtClean="0">
                <a:latin typeface="微软雅黑" panose="020B0503020204020204" pitchFamily="34" charset="-122"/>
                <a:ea typeface="微软雅黑" panose="020B0503020204020204" pitchFamily="34" charset="-122"/>
              </a:rPr>
              <a:t>2016</a:t>
            </a:r>
            <a:r>
              <a:rPr lang="zh-CN" altLang="en-US" sz="1600" dirty="0" smtClean="0">
                <a:latin typeface="微软雅黑" panose="020B0503020204020204" pitchFamily="34" charset="-122"/>
                <a:ea typeface="微软雅黑" panose="020B0503020204020204" pitchFamily="34" charset="-122"/>
              </a:rPr>
              <a:t>年版</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名录</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中第三条和第四条规定</a:t>
            </a:r>
            <a:endParaRPr lang="zh-CN" altLang="en-US" sz="1600"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xmlns="" id="{7BFD0ABF-C5BE-41DC-B32F-C9427161BF4D}"/>
              </a:ext>
            </a:extLst>
          </p:cNvPr>
          <p:cNvGrpSpPr/>
          <p:nvPr/>
        </p:nvGrpSpPr>
        <p:grpSpPr>
          <a:xfrm>
            <a:off x="3758020" y="1556792"/>
            <a:ext cx="1526560" cy="1526560"/>
            <a:chOff x="4985516" y="1208031"/>
            <a:chExt cx="2220968" cy="2220970"/>
          </a:xfrm>
        </p:grpSpPr>
        <p:pic>
          <p:nvPicPr>
            <p:cNvPr id="11" name="图片 10" descr="图片包含 天空, 户外, 建筑物, 标牌&#10;&#10;自动生成的说明">
              <a:extLst>
                <a:ext uri="{FF2B5EF4-FFF2-40B4-BE49-F238E27FC236}">
                  <a16:creationId xmlns:a16="http://schemas.microsoft.com/office/drawing/2014/main" xmlns="" id="{8EA5FB04-AE88-4D42-BCA0-E993246B88F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3613" r="9747"/>
            <a:stretch/>
          </p:blipFill>
          <p:spPr>
            <a:xfrm>
              <a:off x="4985516" y="1208031"/>
              <a:ext cx="2220968" cy="2220970"/>
            </a:xfrm>
            <a:prstGeom prst="ellipse">
              <a:avLst/>
            </a:prstGeom>
            <a:effectLst>
              <a:outerShdw blurRad="266700" algn="ctr" rotWithShape="0">
                <a:prstClr val="black">
                  <a:alpha val="34000"/>
                </a:prstClr>
              </a:outerShdw>
            </a:effectLst>
          </p:spPr>
        </p:pic>
        <p:sp>
          <p:nvSpPr>
            <p:cNvPr id="12" name="椭圆 11">
              <a:extLst>
                <a:ext uri="{FF2B5EF4-FFF2-40B4-BE49-F238E27FC236}">
                  <a16:creationId xmlns:a16="http://schemas.microsoft.com/office/drawing/2014/main" xmlns="" id="{4EE2D192-F93C-4EDF-A250-B3EF31146371}"/>
                </a:ext>
              </a:extLst>
            </p:cNvPr>
            <p:cNvSpPr/>
            <p:nvPr/>
          </p:nvSpPr>
          <p:spPr>
            <a:xfrm>
              <a:off x="5127175" y="1349692"/>
              <a:ext cx="1937649" cy="1937649"/>
            </a:xfrm>
            <a:prstGeom prst="ellipse">
              <a:avLst/>
            </a:prstGeom>
            <a:solidFill>
              <a:srgbClr val="3B424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图片包含 剪贴画&#10;&#10;自动生成的说明">
              <a:extLst>
                <a:ext uri="{FF2B5EF4-FFF2-40B4-BE49-F238E27FC236}">
                  <a16:creationId xmlns:a16="http://schemas.microsoft.com/office/drawing/2014/main" xmlns="" id="{15031C48-0381-4238-AA9D-02D0C157404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63000" y="1985516"/>
              <a:ext cx="666000" cy="666000"/>
            </a:xfrm>
            <a:prstGeom prst="ellipse">
              <a:avLst/>
            </a:prstGeom>
            <a:effectLst>
              <a:outerShdw blurRad="266700" algn="ctr" rotWithShape="0">
                <a:prstClr val="black">
                  <a:alpha val="34000"/>
                </a:prstClr>
              </a:outerShdw>
            </a:effectLst>
          </p:spPr>
        </p:pic>
      </p:grpSp>
      <p:sp>
        <p:nvSpPr>
          <p:cNvPr id="14" name="文本框 27">
            <a:extLst>
              <a:ext uri="{FF2B5EF4-FFF2-40B4-BE49-F238E27FC236}">
                <a16:creationId xmlns:a16="http://schemas.microsoft.com/office/drawing/2014/main" xmlns="" id="{3FF10F00-A390-4389-B0CC-083A30E9EF7B}"/>
              </a:ext>
            </a:extLst>
          </p:cNvPr>
          <p:cNvSpPr txBox="1"/>
          <p:nvPr/>
        </p:nvSpPr>
        <p:spPr>
          <a:xfrm>
            <a:off x="3967302" y="3277562"/>
            <a:ext cx="1415772" cy="511807"/>
          </a:xfrm>
          <a:prstGeom prst="rect">
            <a:avLst/>
          </a:prstGeom>
          <a:noFill/>
        </p:spPr>
        <p:txBody>
          <a:bodyPr wrap="none" rtlCol="0">
            <a:spAutoFit/>
          </a:bodyPr>
          <a:lstStyle/>
          <a:p>
            <a:pPr>
              <a:lnSpc>
                <a:spcPct val="125000"/>
              </a:lnSpc>
            </a:pPr>
            <a:r>
              <a:rPr lang="zh-CN" altLang="en-US" sz="2400" b="1" dirty="0" smtClean="0">
                <a:solidFill>
                  <a:schemeClr val="tx2"/>
                </a:solidFill>
                <a:latin typeface="微软雅黑" panose="020B0503020204020204" pitchFamily="34" charset="-122"/>
                <a:ea typeface="微软雅黑" panose="020B0503020204020204" pitchFamily="34" charset="-122"/>
              </a:rPr>
              <a:t>附表部分</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15" name="文本框 31">
            <a:extLst>
              <a:ext uri="{FF2B5EF4-FFF2-40B4-BE49-F238E27FC236}">
                <a16:creationId xmlns:a16="http://schemas.microsoft.com/office/drawing/2014/main" xmlns="" id="{21EC507D-7E40-4113-9FE6-DE177D402F4F}"/>
              </a:ext>
            </a:extLst>
          </p:cNvPr>
          <p:cNvSpPr txBox="1"/>
          <p:nvPr/>
        </p:nvSpPr>
        <p:spPr>
          <a:xfrm>
            <a:off x="3131840" y="4005064"/>
            <a:ext cx="3128962" cy="1938992"/>
          </a:xfrm>
          <a:prstGeom prst="rect">
            <a:avLst/>
          </a:prstGeom>
          <a:noFill/>
        </p:spPr>
        <p:txBody>
          <a:bodyPr wrap="square" lIns="0" rtlCol="0">
            <a:spAutoFit/>
          </a:bodyPr>
          <a:lstStyle/>
          <a:p>
            <a:pPr algn="just">
              <a:lnSpc>
                <a:spcPct val="125000"/>
              </a:lnSpc>
            </a:pPr>
            <a:r>
              <a:rPr lang="zh-CN" altLang="zh-CN" sz="1600" dirty="0" smtClean="0">
                <a:solidFill>
                  <a:srgbClr val="FF0000"/>
                </a:solidFill>
                <a:latin typeface="微软雅黑" panose="020B0503020204020204" pitchFamily="34" charset="-122"/>
                <a:ea typeface="微软雅黑" panose="020B0503020204020204" pitchFamily="34" charset="-122"/>
              </a:rPr>
              <a:t>增加或删减</a:t>
            </a:r>
            <a:r>
              <a:rPr lang="zh-CN" altLang="zh-CN" sz="1600" dirty="0" smtClean="0">
                <a:latin typeface="微软雅黑" panose="020B0503020204020204" pitchFamily="34" charset="-122"/>
                <a:ea typeface="微软雅黑" panose="020B0503020204020204" pitchFamily="34" charset="-122"/>
              </a:rPr>
              <a:t>使种类数减少</a:t>
            </a:r>
            <a:r>
              <a:rPr lang="en-US" altLang="zh-CN" sz="1600" dirty="0" smtClean="0">
                <a:latin typeface="微软雅黑" panose="020B0503020204020204" pitchFamily="34" charset="-122"/>
                <a:ea typeface="微软雅黑" panose="020B0503020204020204" pitchFamily="34" charset="-122"/>
              </a:rPr>
              <a:t>2</a:t>
            </a:r>
            <a:r>
              <a:rPr lang="zh-CN" altLang="zh-CN" sz="1600" dirty="0" smtClean="0">
                <a:latin typeface="微软雅黑" panose="020B0503020204020204" pitchFamily="34" charset="-122"/>
                <a:ea typeface="微软雅黑" panose="020B0503020204020204" pitchFamily="34" charset="-122"/>
              </a:rPr>
              <a:t>种（包括新增</a:t>
            </a:r>
            <a:r>
              <a:rPr lang="en-US" altLang="zh-CN" sz="1600" dirty="0" smtClean="0">
                <a:latin typeface="微软雅黑" panose="020B0503020204020204" pitchFamily="34" charset="-122"/>
                <a:ea typeface="微软雅黑" panose="020B0503020204020204" pitchFamily="34" charset="-122"/>
              </a:rPr>
              <a:t>4</a:t>
            </a:r>
            <a:r>
              <a:rPr lang="zh-CN" altLang="zh-CN" sz="1600" dirty="0" smtClean="0">
                <a:latin typeface="微软雅黑" panose="020B0503020204020204" pitchFamily="34" charset="-122"/>
                <a:ea typeface="微软雅黑" panose="020B0503020204020204" pitchFamily="34" charset="-122"/>
              </a:rPr>
              <a:t>种，删减</a:t>
            </a:r>
            <a:r>
              <a:rPr lang="en-US" altLang="zh-CN" sz="1600" dirty="0" smtClean="0">
                <a:latin typeface="微软雅黑" panose="020B0503020204020204" pitchFamily="34" charset="-122"/>
                <a:ea typeface="微软雅黑" panose="020B0503020204020204" pitchFamily="34" charset="-122"/>
              </a:rPr>
              <a:t>6</a:t>
            </a:r>
            <a:r>
              <a:rPr lang="zh-CN" altLang="zh-CN" sz="1600" dirty="0" smtClean="0">
                <a:latin typeface="微软雅黑" panose="020B0503020204020204" pitchFamily="34" charset="-122"/>
                <a:ea typeface="微软雅黑" panose="020B0503020204020204" pitchFamily="34" charset="-122"/>
              </a:rPr>
              <a:t>种）</a:t>
            </a:r>
            <a:r>
              <a:rPr lang="zh-CN" altLang="en-US" sz="1600" dirty="0" smtClean="0">
                <a:latin typeface="微软雅黑" panose="020B0503020204020204" pitchFamily="34" charset="-122"/>
                <a:ea typeface="微软雅黑" panose="020B0503020204020204" pitchFamily="34" charset="-122"/>
              </a:rPr>
              <a:t>；</a:t>
            </a:r>
            <a:r>
              <a:rPr lang="zh-CN" altLang="zh-CN" sz="1600" dirty="0" smtClean="0">
                <a:solidFill>
                  <a:srgbClr val="FF0000"/>
                </a:solidFill>
                <a:latin typeface="微软雅黑" panose="020B0503020204020204" pitchFamily="34" charset="-122"/>
                <a:ea typeface="微软雅黑" panose="020B0503020204020204" pitchFamily="34" charset="-122"/>
              </a:rPr>
              <a:t>拆分或合并</a:t>
            </a:r>
            <a:r>
              <a:rPr lang="zh-CN" altLang="zh-CN" sz="1600" dirty="0" smtClean="0">
                <a:latin typeface="微软雅黑" panose="020B0503020204020204" pitchFamily="34" charset="-122"/>
                <a:ea typeface="微软雅黑" panose="020B0503020204020204" pitchFamily="34" charset="-122"/>
              </a:rPr>
              <a:t>使种类数减少</a:t>
            </a:r>
            <a:r>
              <a:rPr lang="en-US" altLang="zh-CN" sz="1600" dirty="0" smtClean="0">
                <a:latin typeface="微软雅黑" panose="020B0503020204020204" pitchFamily="34" charset="-122"/>
                <a:ea typeface="微软雅黑" panose="020B0503020204020204" pitchFamily="34" charset="-122"/>
              </a:rPr>
              <a:t>10</a:t>
            </a:r>
            <a:r>
              <a:rPr lang="zh-CN" altLang="zh-CN" sz="1600" dirty="0" smtClean="0">
                <a:latin typeface="微软雅黑" panose="020B0503020204020204" pitchFamily="34" charset="-122"/>
                <a:ea typeface="微软雅黑" panose="020B0503020204020204" pitchFamily="34" charset="-122"/>
              </a:rPr>
              <a:t>种（包括拆分增加</a:t>
            </a:r>
            <a:r>
              <a:rPr lang="en-US" altLang="zh-CN" sz="1600" dirty="0" smtClean="0">
                <a:latin typeface="微软雅黑" panose="020B0503020204020204" pitchFamily="34" charset="-122"/>
                <a:ea typeface="微软雅黑" panose="020B0503020204020204" pitchFamily="34" charset="-122"/>
              </a:rPr>
              <a:t>3</a:t>
            </a:r>
            <a:r>
              <a:rPr lang="zh-CN" altLang="zh-CN" sz="1600" dirty="0" smtClean="0">
                <a:latin typeface="微软雅黑" panose="020B0503020204020204" pitchFamily="34" charset="-122"/>
                <a:ea typeface="微软雅黑" panose="020B0503020204020204" pitchFamily="34" charset="-122"/>
              </a:rPr>
              <a:t>种，合并减少</a:t>
            </a:r>
            <a:r>
              <a:rPr lang="en-US" altLang="zh-CN" sz="1600" dirty="0" smtClean="0">
                <a:latin typeface="微软雅黑" panose="020B0503020204020204" pitchFamily="34" charset="-122"/>
                <a:ea typeface="微软雅黑" panose="020B0503020204020204" pitchFamily="34" charset="-122"/>
              </a:rPr>
              <a:t>13</a:t>
            </a:r>
            <a:r>
              <a:rPr lang="zh-CN" altLang="zh-CN" sz="1600" dirty="0" smtClean="0">
                <a:latin typeface="微软雅黑" panose="020B0503020204020204" pitchFamily="34" charset="-122"/>
                <a:ea typeface="微软雅黑" panose="020B0503020204020204" pitchFamily="34" charset="-122"/>
              </a:rPr>
              <a:t>种）</a:t>
            </a:r>
            <a:endParaRPr lang="en-US" altLang="zh-CN" sz="1600" dirty="0" smtClean="0">
              <a:latin typeface="微软雅黑" panose="020B0503020204020204" pitchFamily="34" charset="-122"/>
              <a:ea typeface="微软雅黑" panose="020B0503020204020204" pitchFamily="34" charset="-122"/>
            </a:endParaRPr>
          </a:p>
          <a:p>
            <a:pPr algn="just">
              <a:lnSpc>
                <a:spcPct val="125000"/>
              </a:lnSpc>
            </a:pPr>
            <a:r>
              <a:rPr lang="zh-CN" altLang="en-US" sz="1600" dirty="0" smtClean="0">
                <a:latin typeface="微软雅黑" panose="020B0503020204020204" pitchFamily="34" charset="-122"/>
                <a:ea typeface="微软雅黑" panose="020B0503020204020204" pitchFamily="34" charset="-122"/>
              </a:rPr>
              <a:t>另</a:t>
            </a:r>
            <a:r>
              <a:rPr lang="zh-CN" altLang="zh-CN" sz="1600" dirty="0" smtClean="0">
                <a:solidFill>
                  <a:srgbClr val="FF0000"/>
                </a:solidFill>
                <a:latin typeface="微软雅黑" panose="020B0503020204020204" pitchFamily="34" charset="-122"/>
                <a:ea typeface="微软雅黑" panose="020B0503020204020204" pitchFamily="34" charset="-122"/>
              </a:rPr>
              <a:t>修改</a:t>
            </a:r>
            <a:r>
              <a:rPr lang="zh-CN" altLang="zh-CN" sz="1600" dirty="0" smtClean="0">
                <a:latin typeface="微软雅黑" panose="020B0503020204020204" pitchFamily="34" charset="-122"/>
                <a:ea typeface="微软雅黑" panose="020B0503020204020204" pitchFamily="34" charset="-122"/>
              </a:rPr>
              <a:t>了</a:t>
            </a:r>
            <a:r>
              <a:rPr lang="en-US" altLang="zh-CN" sz="1600" dirty="0" smtClean="0">
                <a:latin typeface="微软雅黑" panose="020B0503020204020204" pitchFamily="34" charset="-122"/>
                <a:ea typeface="微软雅黑" panose="020B0503020204020204" pitchFamily="34" charset="-122"/>
              </a:rPr>
              <a:t>90</a:t>
            </a:r>
            <a:r>
              <a:rPr lang="zh-CN" altLang="zh-CN" sz="1600" dirty="0" smtClean="0">
                <a:latin typeface="微软雅黑" panose="020B0503020204020204" pitchFamily="34" charset="-122"/>
                <a:ea typeface="微软雅黑" panose="020B0503020204020204" pitchFamily="34" charset="-122"/>
              </a:rPr>
              <a:t>种危险废物的</a:t>
            </a:r>
            <a:r>
              <a:rPr lang="zh-CN" altLang="zh-CN" sz="1600" dirty="0" smtClean="0">
                <a:solidFill>
                  <a:srgbClr val="FF0000"/>
                </a:solidFill>
                <a:latin typeface="微软雅黑" panose="020B0503020204020204" pitchFamily="34" charset="-122"/>
                <a:ea typeface="微软雅黑" panose="020B0503020204020204" pitchFamily="34" charset="-122"/>
              </a:rPr>
              <a:t>文字表述或危险特性表述</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xmlns="" id="{554989A6-033C-4CCF-A84A-FE10362FFFAF}"/>
              </a:ext>
            </a:extLst>
          </p:cNvPr>
          <p:cNvGrpSpPr/>
          <p:nvPr/>
        </p:nvGrpSpPr>
        <p:grpSpPr>
          <a:xfrm>
            <a:off x="6889561" y="1556792"/>
            <a:ext cx="1526560" cy="1526560"/>
            <a:chOff x="8841822" y="1208031"/>
            <a:chExt cx="2221046" cy="2220970"/>
          </a:xfrm>
        </p:grpSpPr>
        <p:pic>
          <p:nvPicPr>
            <p:cNvPr id="17" name="图片 16" descr="图片包含 建筑物, 户外, 天空, 文字&#10;&#10;自动生成的说明">
              <a:extLst>
                <a:ext uri="{FF2B5EF4-FFF2-40B4-BE49-F238E27FC236}">
                  <a16:creationId xmlns:a16="http://schemas.microsoft.com/office/drawing/2014/main" xmlns="" id="{74505139-410F-4426-A8A9-2AC485F36B8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16678" t="4" r="16678" b="-4"/>
            <a:stretch/>
          </p:blipFill>
          <p:spPr>
            <a:xfrm>
              <a:off x="8841822" y="1208031"/>
              <a:ext cx="2221046" cy="2220970"/>
            </a:xfrm>
            <a:prstGeom prst="ellipse">
              <a:avLst/>
            </a:prstGeom>
            <a:effectLst>
              <a:outerShdw blurRad="266700" algn="ctr" rotWithShape="0">
                <a:prstClr val="black">
                  <a:alpha val="34000"/>
                </a:prstClr>
              </a:outerShdw>
            </a:effectLst>
          </p:spPr>
        </p:pic>
        <p:sp>
          <p:nvSpPr>
            <p:cNvPr id="18" name="椭圆 17">
              <a:extLst>
                <a:ext uri="{FF2B5EF4-FFF2-40B4-BE49-F238E27FC236}">
                  <a16:creationId xmlns:a16="http://schemas.microsoft.com/office/drawing/2014/main" xmlns="" id="{738E5A6B-BE01-4B29-8CCA-21A711EC2EDB}"/>
                </a:ext>
              </a:extLst>
            </p:cNvPr>
            <p:cNvSpPr/>
            <p:nvPr/>
          </p:nvSpPr>
          <p:spPr>
            <a:xfrm>
              <a:off x="8981613" y="1347785"/>
              <a:ext cx="1941464" cy="1941462"/>
            </a:xfrm>
            <a:prstGeom prst="ellipse">
              <a:avLst/>
            </a:prstGeom>
            <a:solidFill>
              <a:srgbClr val="3B424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F4D80955-76B2-4137-AFB3-D74E250EFEA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19345" y="1985516"/>
              <a:ext cx="666000" cy="666000"/>
            </a:xfrm>
            <a:prstGeom prst="ellipse">
              <a:avLst/>
            </a:prstGeom>
            <a:effectLst>
              <a:outerShdw blurRad="266700" algn="ctr" rotWithShape="0">
                <a:prstClr val="black">
                  <a:alpha val="34000"/>
                </a:prstClr>
              </a:outerShdw>
            </a:effectLst>
          </p:spPr>
        </p:pic>
      </p:grpSp>
      <p:sp>
        <p:nvSpPr>
          <p:cNvPr id="20" name="文本框 28">
            <a:extLst>
              <a:ext uri="{FF2B5EF4-FFF2-40B4-BE49-F238E27FC236}">
                <a16:creationId xmlns:a16="http://schemas.microsoft.com/office/drawing/2014/main" xmlns="" id="{6DF8B49B-75E2-43F8-91EE-ACAEC4A2259B}"/>
              </a:ext>
            </a:extLst>
          </p:cNvPr>
          <p:cNvSpPr txBox="1"/>
          <p:nvPr/>
        </p:nvSpPr>
        <p:spPr>
          <a:xfrm>
            <a:off x="7098843" y="3273842"/>
            <a:ext cx="1415772" cy="511807"/>
          </a:xfrm>
          <a:prstGeom prst="rect">
            <a:avLst/>
          </a:prstGeom>
          <a:noFill/>
        </p:spPr>
        <p:txBody>
          <a:bodyPr wrap="none" rtlCol="0">
            <a:spAutoFit/>
          </a:bodyPr>
          <a:lstStyle/>
          <a:p>
            <a:pPr>
              <a:lnSpc>
                <a:spcPct val="125000"/>
              </a:lnSpc>
            </a:pPr>
            <a:r>
              <a:rPr lang="zh-CN" altLang="en-US" sz="2400" b="1" dirty="0" smtClean="0">
                <a:solidFill>
                  <a:schemeClr val="tx2"/>
                </a:solidFill>
                <a:latin typeface="微软雅黑" panose="020B0503020204020204" pitchFamily="34" charset="-122"/>
                <a:ea typeface="微软雅黑" panose="020B0503020204020204" pitchFamily="34" charset="-122"/>
              </a:rPr>
              <a:t>附录部分</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21" name="文本框 32">
            <a:extLst>
              <a:ext uri="{FF2B5EF4-FFF2-40B4-BE49-F238E27FC236}">
                <a16:creationId xmlns:a16="http://schemas.microsoft.com/office/drawing/2014/main" xmlns="" id="{F3EDCD94-7A1C-4FBC-8C08-34639C42AC2E}"/>
              </a:ext>
            </a:extLst>
          </p:cNvPr>
          <p:cNvSpPr txBox="1"/>
          <p:nvPr/>
        </p:nvSpPr>
        <p:spPr>
          <a:xfrm>
            <a:off x="6588224" y="4005064"/>
            <a:ext cx="2304256" cy="1015663"/>
          </a:xfrm>
          <a:prstGeom prst="rect">
            <a:avLst/>
          </a:prstGeom>
          <a:noFill/>
        </p:spPr>
        <p:txBody>
          <a:bodyPr wrap="square" lIns="0" rtlCol="0">
            <a:spAutoFit/>
          </a:bodyPr>
          <a:lstStyle/>
          <a:p>
            <a:pPr algn="just">
              <a:lnSpc>
                <a:spcPct val="125000"/>
              </a:lnSpc>
            </a:pPr>
            <a:r>
              <a:rPr lang="zh-CN" altLang="en-US" sz="1600" dirty="0" smtClean="0">
                <a:solidFill>
                  <a:srgbClr val="FF0000"/>
                </a:solidFill>
                <a:latin typeface="微软雅黑" panose="020B0503020204020204" pitchFamily="34" charset="-122"/>
                <a:ea typeface="微软雅黑" panose="020B0503020204020204" pitchFamily="34" charset="-122"/>
              </a:rPr>
              <a:t>新增豁免</a:t>
            </a:r>
            <a:r>
              <a:rPr lang="en-US" altLang="zh-CN" sz="1600" dirty="0" smtClean="0">
                <a:solidFill>
                  <a:srgbClr val="FF0000"/>
                </a:solidFill>
                <a:latin typeface="微软雅黑" panose="020B0503020204020204" pitchFamily="34" charset="-122"/>
                <a:ea typeface="微软雅黑" panose="020B0503020204020204" pitchFamily="34" charset="-122"/>
              </a:rPr>
              <a:t>16</a:t>
            </a:r>
            <a:r>
              <a:rPr lang="zh-CN" altLang="en-US" sz="1600" dirty="0" smtClean="0">
                <a:solidFill>
                  <a:srgbClr val="FF0000"/>
                </a:solidFill>
                <a:latin typeface="微软雅黑" panose="020B0503020204020204" pitchFamily="34" charset="-122"/>
                <a:ea typeface="微软雅黑" panose="020B0503020204020204" pitchFamily="34" charset="-122"/>
              </a:rPr>
              <a:t>个种类</a:t>
            </a:r>
            <a:r>
              <a:rPr lang="zh-CN" altLang="en-US" sz="1600" dirty="0" smtClean="0">
                <a:latin typeface="微软雅黑" panose="020B0503020204020204" pitchFamily="34" charset="-122"/>
                <a:ea typeface="微软雅黑" panose="020B0503020204020204" pitchFamily="34" charset="-122"/>
              </a:rPr>
              <a:t>危险废物，豁免的危险废物共计达到</a:t>
            </a:r>
            <a:r>
              <a:rPr lang="en-US" altLang="zh-CN" sz="1600" dirty="0" smtClean="0">
                <a:latin typeface="微软雅黑" panose="020B0503020204020204" pitchFamily="34" charset="-122"/>
                <a:ea typeface="微软雅黑" panose="020B0503020204020204" pitchFamily="34" charset="-122"/>
              </a:rPr>
              <a:t>32</a:t>
            </a:r>
            <a:r>
              <a:rPr lang="zh-CN" altLang="en-US" sz="1600" dirty="0" smtClean="0">
                <a:latin typeface="微软雅黑" panose="020B0503020204020204" pitchFamily="34" charset="-122"/>
                <a:ea typeface="微软雅黑" panose="020B0503020204020204" pitchFamily="34" charset="-122"/>
              </a:rPr>
              <a:t>个种类</a:t>
            </a:r>
            <a:endParaRPr lang="zh-CN" altLang="en-US" sz="1600" dirty="0">
              <a:latin typeface="微软雅黑" panose="020B0503020204020204" pitchFamily="34" charset="-122"/>
              <a:ea typeface="微软雅黑" panose="020B0503020204020204" pitchFamily="34" charset="-122"/>
            </a:endParaRPr>
          </a:p>
        </p:txBody>
      </p:sp>
      <p:cxnSp>
        <p:nvCxnSpPr>
          <p:cNvPr id="22" name="直接连接符 21">
            <a:extLst>
              <a:ext uri="{FF2B5EF4-FFF2-40B4-BE49-F238E27FC236}">
                <a16:creationId xmlns:a16="http://schemas.microsoft.com/office/drawing/2014/main" xmlns="" id="{42D46289-9CF4-482E-B945-1B40379D5A1C}"/>
              </a:ext>
            </a:extLst>
          </p:cNvPr>
          <p:cNvCxnSpPr>
            <a:cxnSpLocks/>
          </p:cNvCxnSpPr>
          <p:nvPr/>
        </p:nvCxnSpPr>
        <p:spPr>
          <a:xfrm>
            <a:off x="2987824" y="3274913"/>
            <a:ext cx="1" cy="27463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F22D4FAF-A3B8-4F5A-9F36-E43A5EAA5670}"/>
              </a:ext>
            </a:extLst>
          </p:cNvPr>
          <p:cNvCxnSpPr>
            <a:cxnSpLocks/>
          </p:cNvCxnSpPr>
          <p:nvPr/>
        </p:nvCxnSpPr>
        <p:spPr>
          <a:xfrm>
            <a:off x="6372199" y="3274913"/>
            <a:ext cx="1" cy="2746375"/>
          </a:xfrm>
          <a:prstGeom prst="line">
            <a:avLst/>
          </a:prstGeom>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99792" y="620688"/>
            <a:ext cx="3416321" cy="523220"/>
          </a:xfrm>
          <a:prstGeom prst="rect">
            <a:avLst/>
          </a:prstGeom>
        </p:spPr>
        <p:txBody>
          <a:bodyPr wrap="none">
            <a:spAutoFit/>
          </a:bodyPr>
          <a:lstStyle/>
          <a:p>
            <a:pPr lvl="0" algn="ctr"/>
            <a:r>
              <a:rPr lang="zh-CN" altLang="zh-CN" sz="2800" b="1" dirty="0" smtClean="0">
                <a:latin typeface="微软雅黑" pitchFamily="34" charset="-122"/>
                <a:ea typeface="微软雅黑" pitchFamily="34" charset="-122"/>
              </a:rPr>
              <a:t>新</a:t>
            </a:r>
            <a:r>
              <a:rPr lang="en-US" altLang="zh-CN" sz="2800" b="1" dirty="0" smtClean="0">
                <a:latin typeface="微软雅黑" pitchFamily="34" charset="-122"/>
                <a:ea typeface="微软雅黑" pitchFamily="34" charset="-122"/>
              </a:rPr>
              <a:t>《</a:t>
            </a:r>
            <a:r>
              <a:rPr lang="zh-CN" altLang="zh-CN" sz="2800" b="1" dirty="0" smtClean="0">
                <a:latin typeface="微软雅黑" pitchFamily="34" charset="-122"/>
                <a:ea typeface="微软雅黑" pitchFamily="34" charset="-122"/>
              </a:rPr>
              <a:t>名录</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变化情况</a:t>
            </a:r>
            <a:endParaRPr lang="zh-CN" altLang="en-US" sz="2800" b="1"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p:nvPr/>
        </p:nvSpPr>
        <p:spPr>
          <a:xfrm>
            <a:off x="2987824" y="548680"/>
            <a:ext cx="3194060" cy="521970"/>
          </a:xfrm>
          <a:prstGeom prst="rect">
            <a:avLst/>
          </a:prstGeom>
          <a:noFill/>
        </p:spPr>
        <p:txBody>
          <a:bodyPr wrap="square" rtlCol="0">
            <a:spAutoFit/>
          </a:bodyPr>
          <a:lstStyle/>
          <a:p>
            <a:pPr lvl="0">
              <a:defRPr/>
            </a:pPr>
            <a:r>
              <a:rPr lang="zh-CN" altLang="en-US" sz="2800" b="1" dirty="0">
                <a:solidFill>
                  <a:schemeClr val="bg1"/>
                </a:solidFill>
                <a:latin typeface="Arial" panose="020B0604020202020204"/>
                <a:ea typeface="微软雅黑" panose="020B0503020204020204" charset="-122"/>
              </a:rPr>
              <a:t>《名录》</a:t>
            </a:r>
            <a:r>
              <a:rPr lang="zh-CN" altLang="en-US" sz="2800" b="1" dirty="0" smtClean="0">
                <a:solidFill>
                  <a:schemeClr val="bg1"/>
                </a:solidFill>
                <a:latin typeface="Arial" panose="020B0604020202020204"/>
                <a:ea typeface="微软雅黑" panose="020B0503020204020204" charset="-122"/>
              </a:rPr>
              <a:t>正文部分</a:t>
            </a:r>
            <a:endParaRPr lang="zh-CN" altLang="en-US" sz="2800" b="1" dirty="0">
              <a:solidFill>
                <a:schemeClr val="bg1"/>
              </a:solidFill>
              <a:latin typeface="Arial" panose="020B0604020202020204"/>
              <a:ea typeface="微软雅黑" panose="020B0503020204020204" charset="-122"/>
            </a:endParaRPr>
          </a:p>
        </p:txBody>
      </p:sp>
      <p:sp>
        <p:nvSpPr>
          <p:cNvPr id="4" name="文本框 9"/>
          <p:cNvSpPr txBox="1"/>
          <p:nvPr/>
        </p:nvSpPr>
        <p:spPr>
          <a:xfrm>
            <a:off x="2339752" y="1268760"/>
            <a:ext cx="6408712" cy="707886"/>
          </a:xfrm>
          <a:prstGeom prst="rect">
            <a:avLst/>
          </a:prstGeom>
          <a:noFill/>
        </p:spPr>
        <p:txBody>
          <a:bodyPr wrap="square" rtlCol="0">
            <a:spAutoFit/>
          </a:bodyPr>
          <a:lstStyle/>
          <a:p>
            <a:r>
              <a:rPr lang="zh-CN" altLang="en-US" sz="2000" b="1" dirty="0">
                <a:solidFill>
                  <a:srgbClr val="FF0000"/>
                </a:solidFill>
              </a:rPr>
              <a:t>第一条</a:t>
            </a:r>
            <a:r>
              <a:rPr lang="zh-CN" altLang="en-US" sz="2000" dirty="0">
                <a:solidFill>
                  <a:srgbClr val="FF0000"/>
                </a:solidFill>
              </a:rPr>
              <a:t>   </a:t>
            </a:r>
            <a:r>
              <a:rPr lang="zh-CN" altLang="en-US" sz="2000" dirty="0"/>
              <a:t>根据《中华人民共和国固体废物污染环境防治法》的有关规定，制定本名录。</a:t>
            </a:r>
          </a:p>
        </p:txBody>
      </p:sp>
      <p:sp>
        <p:nvSpPr>
          <p:cNvPr id="5" name="流程图: 可选过程 4"/>
          <p:cNvSpPr/>
          <p:nvPr/>
        </p:nvSpPr>
        <p:spPr>
          <a:xfrm>
            <a:off x="395536" y="1340768"/>
            <a:ext cx="1512168" cy="576064"/>
          </a:xfrm>
          <a:prstGeom prst="flowChartAlternateProcess">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b="1" dirty="0">
                <a:solidFill>
                  <a:srgbClr val="FF0000"/>
                </a:solidFill>
              </a:rPr>
              <a:t>依据</a:t>
            </a:r>
          </a:p>
        </p:txBody>
      </p:sp>
      <p:sp>
        <p:nvSpPr>
          <p:cNvPr id="6" name="流程图: 可选过程 5"/>
          <p:cNvSpPr/>
          <p:nvPr/>
        </p:nvSpPr>
        <p:spPr>
          <a:xfrm>
            <a:off x="395536" y="2204864"/>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原则</a:t>
            </a:r>
          </a:p>
        </p:txBody>
      </p:sp>
      <p:sp>
        <p:nvSpPr>
          <p:cNvPr id="7" name="文本框 14"/>
          <p:cNvSpPr txBox="1"/>
          <p:nvPr/>
        </p:nvSpPr>
        <p:spPr>
          <a:xfrm>
            <a:off x="2339752" y="2204864"/>
            <a:ext cx="6408712" cy="1938992"/>
          </a:xfrm>
          <a:prstGeom prst="rect">
            <a:avLst/>
          </a:prstGeom>
          <a:noFill/>
        </p:spPr>
        <p:txBody>
          <a:bodyPr wrap="square" rtlCol="0">
            <a:spAutoFit/>
          </a:bodyPr>
          <a:lstStyle/>
          <a:p>
            <a:r>
              <a:rPr lang="zh-CN" altLang="en-US" sz="2000" b="1" dirty="0">
                <a:solidFill>
                  <a:srgbClr val="FF0000"/>
                </a:solidFill>
              </a:rPr>
              <a:t>第二条</a:t>
            </a:r>
            <a:r>
              <a:rPr lang="zh-CN" altLang="en-US" sz="2000" dirty="0"/>
              <a:t>  </a:t>
            </a:r>
            <a:r>
              <a:rPr lang="zh-CN" altLang="en-US" sz="2000" dirty="0" smtClean="0"/>
              <a:t>具有</a:t>
            </a:r>
            <a:r>
              <a:rPr lang="zh-CN" altLang="en-US" sz="2000" dirty="0"/>
              <a:t>下列情形之一的固体废物（包括液态废物），列入本名录：</a:t>
            </a:r>
          </a:p>
          <a:p>
            <a:r>
              <a:rPr lang="zh-CN" altLang="en-US" sz="2000" dirty="0"/>
              <a:t>（一）具有毒性、腐蚀性、易燃性、反应性或者感染性一种或者几种危险特性的；</a:t>
            </a:r>
          </a:p>
          <a:p>
            <a:r>
              <a:rPr lang="zh-CN" altLang="en-US" sz="2000" dirty="0"/>
              <a:t>（二）不排除具有危险特性，可能对生态环境或者人体健康造成有害影响，需要按照危险废物进行管理的。</a:t>
            </a:r>
          </a:p>
        </p:txBody>
      </p:sp>
      <p:sp>
        <p:nvSpPr>
          <p:cNvPr id="8" name="文本框 14"/>
          <p:cNvSpPr txBox="1"/>
          <p:nvPr/>
        </p:nvSpPr>
        <p:spPr>
          <a:xfrm>
            <a:off x="2411760" y="4365104"/>
            <a:ext cx="6408712" cy="1015663"/>
          </a:xfrm>
          <a:prstGeom prst="rect">
            <a:avLst/>
          </a:prstGeom>
          <a:noFill/>
        </p:spPr>
        <p:txBody>
          <a:bodyPr wrap="square" rtlCol="0">
            <a:spAutoFit/>
          </a:bodyPr>
          <a:lstStyle/>
          <a:p>
            <a:r>
              <a:rPr lang="zh-CN" altLang="en-US" sz="2000" b="1" dirty="0" smtClean="0">
                <a:solidFill>
                  <a:srgbClr val="FF0000"/>
                </a:solidFill>
              </a:rPr>
              <a:t>第三条</a:t>
            </a:r>
            <a:r>
              <a:rPr lang="zh-CN" altLang="en-US" sz="2000" dirty="0" smtClean="0">
                <a:solidFill>
                  <a:srgbClr val="FF0000"/>
                </a:solidFill>
              </a:rPr>
              <a:t>   </a:t>
            </a:r>
            <a:r>
              <a:rPr lang="zh-CN" altLang="en-US" sz="2000" dirty="0" smtClean="0"/>
              <a:t>列入本名录附录《危险废物豁免管理清单》中的危险废物，在所列的豁免环节，且满足相应的豁免条件时，可以按照豁免内容的规定实行豁免管理。</a:t>
            </a:r>
            <a:endParaRPr lang="zh-CN" altLang="en-US" sz="2000" dirty="0"/>
          </a:p>
        </p:txBody>
      </p:sp>
      <p:sp>
        <p:nvSpPr>
          <p:cNvPr id="9" name="流程图: 可选过程 8"/>
          <p:cNvSpPr/>
          <p:nvPr/>
        </p:nvSpPr>
        <p:spPr>
          <a:xfrm>
            <a:off x="467544" y="4509120"/>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豁免规定</a:t>
            </a:r>
            <a:endParaRPr lang="zh-CN" altLang="en-US" sz="2400" b="1" dirty="0">
              <a:solidFill>
                <a:srgbClr val="FF0000"/>
              </a:solidFill>
            </a:endParaRPr>
          </a:p>
        </p:txBody>
      </p:sp>
      <p:sp>
        <p:nvSpPr>
          <p:cNvPr id="10" name="文本框 14"/>
          <p:cNvSpPr txBox="1"/>
          <p:nvPr/>
        </p:nvSpPr>
        <p:spPr>
          <a:xfrm>
            <a:off x="2411760" y="5517232"/>
            <a:ext cx="6408712" cy="1015663"/>
          </a:xfrm>
          <a:prstGeom prst="rect">
            <a:avLst/>
          </a:prstGeom>
          <a:noFill/>
        </p:spPr>
        <p:txBody>
          <a:bodyPr wrap="square" rtlCol="0">
            <a:spAutoFit/>
          </a:bodyPr>
          <a:lstStyle/>
          <a:p>
            <a:r>
              <a:rPr lang="zh-CN" altLang="en-US" sz="2000" b="1" dirty="0" smtClean="0">
                <a:solidFill>
                  <a:srgbClr val="FF0000"/>
                </a:solidFill>
              </a:rPr>
              <a:t>第四条  </a:t>
            </a:r>
            <a:r>
              <a:rPr lang="zh-CN" altLang="en-US" sz="2000" dirty="0" smtClean="0"/>
              <a:t>危险废物与其他物质混合后的固体废物，以及危险废物利用处置后的固体废物的属性判定，按照国家规定的危险废物鉴别标准执行。</a:t>
            </a:r>
            <a:endParaRPr lang="zh-CN" altLang="en-US" sz="2000" dirty="0"/>
          </a:p>
        </p:txBody>
      </p:sp>
      <p:sp>
        <p:nvSpPr>
          <p:cNvPr id="11" name="流程图: 可选过程 10"/>
          <p:cNvSpPr/>
          <p:nvPr/>
        </p:nvSpPr>
        <p:spPr>
          <a:xfrm>
            <a:off x="467544" y="5589240"/>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混合判定</a:t>
            </a:r>
            <a:endParaRPr lang="zh-CN" altLang="en-US" sz="24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p:nvPr/>
        </p:nvSpPr>
        <p:spPr>
          <a:xfrm>
            <a:off x="2987824" y="548680"/>
            <a:ext cx="3194060" cy="521970"/>
          </a:xfrm>
          <a:prstGeom prst="rect">
            <a:avLst/>
          </a:prstGeom>
          <a:noFill/>
        </p:spPr>
        <p:txBody>
          <a:bodyPr wrap="square" rtlCol="0">
            <a:spAutoFit/>
          </a:bodyPr>
          <a:lstStyle/>
          <a:p>
            <a:pPr lvl="0">
              <a:defRPr/>
            </a:pPr>
            <a:r>
              <a:rPr lang="zh-CN" altLang="en-US" sz="2800" b="1" dirty="0">
                <a:solidFill>
                  <a:schemeClr val="bg1"/>
                </a:solidFill>
                <a:latin typeface="Arial" panose="020B0604020202020204"/>
                <a:ea typeface="微软雅黑" panose="020B0503020204020204" charset="-122"/>
              </a:rPr>
              <a:t>《名录》</a:t>
            </a:r>
            <a:r>
              <a:rPr lang="zh-CN" altLang="en-US" sz="2800" b="1" dirty="0" smtClean="0">
                <a:solidFill>
                  <a:schemeClr val="bg1"/>
                </a:solidFill>
                <a:latin typeface="Arial" panose="020B0604020202020204"/>
                <a:ea typeface="微软雅黑" panose="020B0503020204020204" charset="-122"/>
              </a:rPr>
              <a:t>正文部分</a:t>
            </a:r>
            <a:endParaRPr lang="zh-CN" altLang="en-US" sz="2800" b="1" dirty="0">
              <a:solidFill>
                <a:schemeClr val="bg1"/>
              </a:solidFill>
              <a:latin typeface="Arial" panose="020B0604020202020204"/>
              <a:ea typeface="微软雅黑" panose="020B0503020204020204" charset="-122"/>
            </a:endParaRPr>
          </a:p>
        </p:txBody>
      </p:sp>
      <p:sp>
        <p:nvSpPr>
          <p:cNvPr id="4" name="文本框 9"/>
          <p:cNvSpPr txBox="1"/>
          <p:nvPr/>
        </p:nvSpPr>
        <p:spPr>
          <a:xfrm>
            <a:off x="2339752" y="1268760"/>
            <a:ext cx="6408712" cy="1477328"/>
          </a:xfrm>
          <a:prstGeom prst="rect">
            <a:avLst/>
          </a:prstGeom>
          <a:noFill/>
        </p:spPr>
        <p:txBody>
          <a:bodyPr wrap="square" rtlCol="0">
            <a:spAutoFit/>
          </a:bodyPr>
          <a:lstStyle/>
          <a:p>
            <a:r>
              <a:rPr lang="zh-CN" altLang="en-US" b="1" dirty="0" smtClean="0">
                <a:solidFill>
                  <a:srgbClr val="FF0000"/>
                </a:solidFill>
                <a:sym typeface="+mn-ea"/>
              </a:rPr>
              <a:t>第五条</a:t>
            </a:r>
            <a:r>
              <a:rPr lang="zh-CN" altLang="en-US" dirty="0" smtClean="0">
                <a:solidFill>
                  <a:srgbClr val="FF0000"/>
                </a:solidFill>
                <a:sym typeface="+mn-ea"/>
              </a:rPr>
              <a:t>   </a:t>
            </a:r>
            <a:r>
              <a:rPr lang="zh-CN" altLang="en-US" dirty="0" smtClean="0">
                <a:sym typeface="+mn-ea"/>
              </a:rPr>
              <a:t>本名录中有关术语的含义如下:</a:t>
            </a:r>
            <a:endParaRPr lang="zh-CN" altLang="en-US" dirty="0" smtClean="0"/>
          </a:p>
          <a:p>
            <a:r>
              <a:rPr lang="zh-CN" altLang="en-US" dirty="0" smtClean="0">
                <a:sym typeface="+mn-ea"/>
              </a:rPr>
              <a:t>(四)危险特性，是指对生态环境和人体健康具有有害影响的</a:t>
            </a:r>
            <a:r>
              <a:rPr lang="zh-CN" altLang="en-US" b="1" dirty="0" smtClean="0">
                <a:solidFill>
                  <a:schemeClr val="bg1"/>
                </a:solidFill>
                <a:sym typeface="+mn-ea"/>
              </a:rPr>
              <a:t>毒性(Toxicity， T)</a:t>
            </a:r>
            <a:r>
              <a:rPr lang="zh-CN" altLang="en-US" dirty="0" smtClean="0">
                <a:solidFill>
                  <a:schemeClr val="bg1"/>
                </a:solidFill>
                <a:sym typeface="+mn-ea"/>
              </a:rPr>
              <a:t>、</a:t>
            </a:r>
            <a:r>
              <a:rPr lang="zh-CN" altLang="en-US" b="1" dirty="0" smtClean="0">
                <a:solidFill>
                  <a:schemeClr val="bg1"/>
                </a:solidFill>
                <a:sym typeface="+mn-ea"/>
              </a:rPr>
              <a:t>腐蚀性(Corrosivity， C)</a:t>
            </a:r>
            <a:r>
              <a:rPr lang="zh-CN" altLang="en-US" dirty="0" smtClean="0">
                <a:solidFill>
                  <a:schemeClr val="bg1"/>
                </a:solidFill>
                <a:sym typeface="+mn-ea"/>
              </a:rPr>
              <a:t>、</a:t>
            </a:r>
            <a:r>
              <a:rPr lang="zh-CN" altLang="en-US" b="1" dirty="0" smtClean="0">
                <a:solidFill>
                  <a:schemeClr val="bg1"/>
                </a:solidFill>
                <a:sym typeface="+mn-ea"/>
              </a:rPr>
              <a:t>易燃性(Ignitability， I)</a:t>
            </a:r>
            <a:r>
              <a:rPr lang="zh-CN" altLang="en-US" dirty="0" smtClean="0">
                <a:solidFill>
                  <a:schemeClr val="bg1"/>
                </a:solidFill>
                <a:sym typeface="+mn-ea"/>
              </a:rPr>
              <a:t>、</a:t>
            </a:r>
            <a:r>
              <a:rPr lang="zh-CN" altLang="en-US" b="1" dirty="0" smtClean="0">
                <a:solidFill>
                  <a:schemeClr val="bg1"/>
                </a:solidFill>
                <a:sym typeface="+mn-ea"/>
              </a:rPr>
              <a:t>反应性(Reactivity， R)</a:t>
            </a:r>
            <a:r>
              <a:rPr lang="zh-CN" altLang="en-US" dirty="0" smtClean="0">
                <a:solidFill>
                  <a:schemeClr val="bg1"/>
                </a:solidFill>
                <a:sym typeface="+mn-ea"/>
              </a:rPr>
              <a:t>和</a:t>
            </a:r>
            <a:r>
              <a:rPr lang="zh-CN" altLang="en-US" b="1" dirty="0" smtClean="0">
                <a:solidFill>
                  <a:schemeClr val="bg1"/>
                </a:solidFill>
                <a:sym typeface="+mn-ea"/>
              </a:rPr>
              <a:t>感染性(Infectivity， In)</a:t>
            </a:r>
            <a:r>
              <a:rPr lang="zh-CN" altLang="en-US" dirty="0" smtClean="0">
                <a:solidFill>
                  <a:schemeClr val="bg1"/>
                </a:solidFill>
                <a:sym typeface="+mn-ea"/>
              </a:rPr>
              <a:t>。</a:t>
            </a:r>
            <a:endParaRPr lang="zh-CN" altLang="en-US" dirty="0">
              <a:solidFill>
                <a:schemeClr val="bg1"/>
              </a:solidFill>
            </a:endParaRPr>
          </a:p>
        </p:txBody>
      </p:sp>
      <p:sp>
        <p:nvSpPr>
          <p:cNvPr id="5" name="流程图: 可选过程 4"/>
          <p:cNvSpPr/>
          <p:nvPr/>
        </p:nvSpPr>
        <p:spPr>
          <a:xfrm>
            <a:off x="395536" y="1340768"/>
            <a:ext cx="1512168" cy="576064"/>
          </a:xfrm>
          <a:prstGeom prst="flowChartAlternateProcess">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b="1" dirty="0" smtClean="0">
                <a:solidFill>
                  <a:srgbClr val="FF0000"/>
                </a:solidFill>
              </a:rPr>
              <a:t>危险特性</a:t>
            </a:r>
            <a:endParaRPr lang="zh-CN" altLang="en-US" sz="2400" b="1" dirty="0">
              <a:solidFill>
                <a:srgbClr val="FF0000"/>
              </a:solidFill>
            </a:endParaRPr>
          </a:p>
        </p:txBody>
      </p:sp>
      <p:sp>
        <p:nvSpPr>
          <p:cNvPr id="8" name="文本框 14"/>
          <p:cNvSpPr txBox="1"/>
          <p:nvPr/>
        </p:nvSpPr>
        <p:spPr>
          <a:xfrm>
            <a:off x="2411760" y="3212976"/>
            <a:ext cx="6408712" cy="1754326"/>
          </a:xfrm>
          <a:prstGeom prst="rect">
            <a:avLst/>
          </a:prstGeom>
          <a:noFill/>
        </p:spPr>
        <p:txBody>
          <a:bodyPr wrap="square" rtlCol="0">
            <a:spAutoFit/>
          </a:bodyPr>
          <a:lstStyle/>
          <a:p>
            <a:r>
              <a:rPr lang="zh-CN" altLang="en-US" b="1" dirty="0" smtClean="0">
                <a:solidFill>
                  <a:srgbClr val="FF0000"/>
                </a:solidFill>
                <a:sym typeface="+mn-ea"/>
              </a:rPr>
              <a:t>第六条</a:t>
            </a:r>
            <a:r>
              <a:rPr lang="zh-CN" altLang="en-US" dirty="0" smtClean="0">
                <a:solidFill>
                  <a:srgbClr val="FF0000"/>
                </a:solidFill>
                <a:sym typeface="+mn-ea"/>
              </a:rPr>
              <a:t>   </a:t>
            </a:r>
            <a:r>
              <a:rPr lang="zh-CN" altLang="en-US" dirty="0" smtClean="0">
                <a:sym typeface="+mn-ea"/>
              </a:rPr>
              <a:t>对不明确是否具有危险特性的固体废物，应当按照国家规定的危险废物鉴别标准和鉴别方法予以认定。</a:t>
            </a:r>
          </a:p>
          <a:p>
            <a:r>
              <a:rPr lang="zh-CN" altLang="en-US" dirty="0" smtClean="0">
                <a:sym typeface="+mn-ea"/>
              </a:rPr>
              <a:t>经鉴别具有危险特性的，属于危险废物，应当根据其主要有害成分和危险特性确定所属废物类别，并按代码“900-000-××”(××为危险废物类别代码)进行归类管理。经鉴别不具有危险特性的，不属于危险废物。</a:t>
            </a:r>
            <a:endParaRPr lang="zh-CN" altLang="en-US" dirty="0">
              <a:sym typeface="+mn-ea"/>
            </a:endParaRPr>
          </a:p>
        </p:txBody>
      </p:sp>
      <p:sp>
        <p:nvSpPr>
          <p:cNvPr id="9" name="流程图: 可选过程 8"/>
          <p:cNvSpPr/>
          <p:nvPr/>
        </p:nvSpPr>
        <p:spPr>
          <a:xfrm>
            <a:off x="395536" y="3284984"/>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危废鉴别</a:t>
            </a:r>
            <a:endParaRPr lang="zh-CN" altLang="en-US" sz="2400" b="1" dirty="0">
              <a:solidFill>
                <a:srgbClr val="FF0000"/>
              </a:solidFill>
            </a:endParaRPr>
          </a:p>
        </p:txBody>
      </p:sp>
      <p:sp>
        <p:nvSpPr>
          <p:cNvPr id="10" name="文本框 14"/>
          <p:cNvSpPr txBox="1"/>
          <p:nvPr/>
        </p:nvSpPr>
        <p:spPr>
          <a:xfrm>
            <a:off x="2411760" y="5157192"/>
            <a:ext cx="6408712" cy="369332"/>
          </a:xfrm>
          <a:prstGeom prst="rect">
            <a:avLst/>
          </a:prstGeom>
          <a:noFill/>
        </p:spPr>
        <p:txBody>
          <a:bodyPr wrap="square" rtlCol="0">
            <a:spAutoFit/>
          </a:bodyPr>
          <a:lstStyle/>
          <a:p>
            <a:r>
              <a:rPr lang="zh-CN" altLang="en-US" b="1" dirty="0" smtClean="0">
                <a:solidFill>
                  <a:srgbClr val="FF0000"/>
                </a:solidFill>
                <a:sym typeface="+mn-ea"/>
              </a:rPr>
              <a:t>第七条</a:t>
            </a:r>
            <a:r>
              <a:rPr lang="zh-CN" altLang="en-US" dirty="0" smtClean="0">
                <a:solidFill>
                  <a:srgbClr val="FF0000"/>
                </a:solidFill>
                <a:sym typeface="+mn-ea"/>
              </a:rPr>
              <a:t>   </a:t>
            </a:r>
            <a:r>
              <a:rPr lang="zh-CN" altLang="en-US" dirty="0" smtClean="0">
                <a:sym typeface="+mn-ea"/>
              </a:rPr>
              <a:t>本名录根据实际情况实行动态调整。</a:t>
            </a:r>
            <a:endParaRPr lang="zh-CN" altLang="en-US" dirty="0">
              <a:sym typeface="+mn-ea"/>
            </a:endParaRPr>
          </a:p>
        </p:txBody>
      </p:sp>
      <p:sp>
        <p:nvSpPr>
          <p:cNvPr id="11" name="流程图: 可选过程 10"/>
          <p:cNvSpPr/>
          <p:nvPr/>
        </p:nvSpPr>
        <p:spPr>
          <a:xfrm>
            <a:off x="467544" y="5157192"/>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动态调整</a:t>
            </a:r>
            <a:endParaRPr lang="zh-CN" altLang="en-US" sz="2400" b="1" dirty="0">
              <a:solidFill>
                <a:srgbClr val="FF0000"/>
              </a:solidFill>
            </a:endParaRPr>
          </a:p>
        </p:txBody>
      </p:sp>
      <p:sp>
        <p:nvSpPr>
          <p:cNvPr id="12" name="矩形 11"/>
          <p:cNvSpPr/>
          <p:nvPr/>
        </p:nvSpPr>
        <p:spPr>
          <a:xfrm>
            <a:off x="2358008" y="2708920"/>
            <a:ext cx="6462464" cy="369332"/>
          </a:xfrm>
          <a:prstGeom prst="rect">
            <a:avLst/>
          </a:prstGeom>
        </p:spPr>
        <p:txBody>
          <a:bodyPr wrap="square">
            <a:spAutoFit/>
          </a:bodyPr>
          <a:lstStyle/>
          <a:p>
            <a:r>
              <a:rPr lang="zh-CN" altLang="en-US" b="1" dirty="0" smtClean="0">
                <a:solidFill>
                  <a:srgbClr val="FF0000"/>
                </a:solidFill>
              </a:rPr>
              <a:t>T/C表示可能具有T或C        T，C</a:t>
            </a:r>
            <a:r>
              <a:rPr lang="zh-CN" altLang="en-US" b="1" dirty="0" smtClean="0">
                <a:solidFill>
                  <a:srgbClr val="FF0000"/>
                </a:solidFill>
              </a:rPr>
              <a:t>表示具有</a:t>
            </a:r>
            <a:r>
              <a:rPr lang="en-US" altLang="zh-CN" b="1" dirty="0" smtClean="0">
                <a:solidFill>
                  <a:srgbClr val="FF0000"/>
                </a:solidFill>
              </a:rPr>
              <a:t>T</a:t>
            </a:r>
            <a:r>
              <a:rPr lang="zh-CN" altLang="en-US" b="1" dirty="0" smtClean="0">
                <a:solidFill>
                  <a:srgbClr val="FF0000"/>
                </a:solidFill>
              </a:rPr>
              <a:t>，同时可能具有C</a:t>
            </a:r>
            <a:endParaRPr lang="zh-CN" altLang="en-US" b="1" dirty="0">
              <a:solidFill>
                <a:srgbClr val="FF0000"/>
              </a:solidFill>
            </a:endParaRPr>
          </a:p>
        </p:txBody>
      </p:sp>
      <p:sp>
        <p:nvSpPr>
          <p:cNvPr id="14" name="流程图: 可选过程 13"/>
          <p:cNvSpPr/>
          <p:nvPr/>
        </p:nvSpPr>
        <p:spPr>
          <a:xfrm>
            <a:off x="467544" y="5949280"/>
            <a:ext cx="1512168" cy="576064"/>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施行时间</a:t>
            </a:r>
            <a:endParaRPr lang="zh-CN" altLang="en-US" sz="2400" b="1" dirty="0">
              <a:solidFill>
                <a:srgbClr val="FF0000"/>
              </a:solidFill>
            </a:endParaRPr>
          </a:p>
        </p:txBody>
      </p:sp>
      <p:sp>
        <p:nvSpPr>
          <p:cNvPr id="15" name="矩形 14"/>
          <p:cNvSpPr/>
          <p:nvPr/>
        </p:nvSpPr>
        <p:spPr>
          <a:xfrm>
            <a:off x="2411760" y="5661248"/>
            <a:ext cx="6264696" cy="923330"/>
          </a:xfrm>
          <a:prstGeom prst="rect">
            <a:avLst/>
          </a:prstGeom>
        </p:spPr>
        <p:txBody>
          <a:bodyPr wrap="square">
            <a:spAutoFit/>
          </a:bodyPr>
          <a:lstStyle/>
          <a:p>
            <a:r>
              <a:rPr lang="zh-CN" altLang="en-US" b="1" dirty="0" smtClean="0">
                <a:solidFill>
                  <a:srgbClr val="FF0000"/>
                </a:solidFill>
              </a:rPr>
              <a:t>第八</a:t>
            </a:r>
            <a:r>
              <a:rPr lang="zh-CN" altLang="en-US" b="1" dirty="0" smtClean="0">
                <a:solidFill>
                  <a:srgbClr val="FF0000"/>
                </a:solidFill>
                <a:sym typeface="+mn-ea"/>
              </a:rPr>
              <a:t>条</a:t>
            </a:r>
            <a:r>
              <a:rPr lang="zh-CN" altLang="en-US" dirty="0" smtClean="0">
                <a:solidFill>
                  <a:srgbClr val="FF0000"/>
                </a:solidFill>
                <a:sym typeface="+mn-ea"/>
              </a:rPr>
              <a:t>　</a:t>
            </a:r>
            <a:r>
              <a:rPr lang="zh-CN" altLang="en-US" dirty="0" smtClean="0">
                <a:sym typeface="+mn-ea"/>
              </a:rPr>
              <a:t>本名录自</a:t>
            </a:r>
            <a:r>
              <a:rPr lang="zh-CN" altLang="en-US" b="1" dirty="0" smtClean="0">
                <a:solidFill>
                  <a:srgbClr val="FF0000"/>
                </a:solidFill>
                <a:sym typeface="+mn-ea"/>
              </a:rPr>
              <a:t>2021年1月1日起</a:t>
            </a:r>
            <a:r>
              <a:rPr lang="zh-CN" altLang="en-US" dirty="0" smtClean="0">
                <a:sym typeface="+mn-ea"/>
              </a:rPr>
              <a:t>施行。原环境保护部、国家发展和改革委员会、公安部发布的《国家危险废物名录》(环境保护部令第39号)同时废止。</a:t>
            </a:r>
            <a:endParaRPr lang="zh-CN" altLang="en-US" dirty="0">
              <a:sym typeface="+mn-ea"/>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412776"/>
            <a:ext cx="5256584" cy="461665"/>
          </a:xfrm>
          <a:prstGeom prst="rect">
            <a:avLst/>
          </a:prstGeom>
          <a:noFill/>
        </p:spPr>
        <p:txBody>
          <a:bodyPr wrap="square" rtlCol="0">
            <a:spAutoFit/>
          </a:bodyPr>
          <a:lstStyle/>
          <a:p>
            <a:pPr lvl="0"/>
            <a:r>
              <a:rPr lang="zh-CN" altLang="en-US" sz="2400" b="1" dirty="0" smtClean="0">
                <a:latin typeface="微软雅黑" pitchFamily="34" charset="-122"/>
                <a:ea typeface="微软雅黑" pitchFamily="34" charset="-122"/>
              </a:rPr>
              <a:t>一、判断废物危废及类别的优先顺序</a:t>
            </a:r>
            <a:endParaRPr lang="zh-CN" altLang="en-US" sz="2400" b="1" dirty="0">
              <a:latin typeface="微软雅黑" pitchFamily="34" charset="-122"/>
              <a:ea typeface="微软雅黑" pitchFamily="34" charset="-122"/>
            </a:endParaRPr>
          </a:p>
        </p:txBody>
      </p:sp>
      <p:grpSp>
        <p:nvGrpSpPr>
          <p:cNvPr id="2" name="组合 4">
            <a:extLst>
              <a:ext uri="{FF2B5EF4-FFF2-40B4-BE49-F238E27FC236}">
                <a16:creationId xmlns="" xmlns:a16="http://schemas.microsoft.com/office/drawing/2014/main" id="{76AB780C-6DF1-4591-80E1-8F05BBAFD66B}"/>
              </a:ext>
            </a:extLst>
          </p:cNvPr>
          <p:cNvGrpSpPr/>
          <p:nvPr/>
        </p:nvGrpSpPr>
        <p:grpSpPr>
          <a:xfrm>
            <a:off x="2051720" y="2996951"/>
            <a:ext cx="4824536" cy="1972324"/>
            <a:chOff x="3335992" y="3762497"/>
            <a:chExt cx="5560152" cy="1691811"/>
          </a:xfr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grpSpPr>
        <p:sp>
          <p:nvSpPr>
            <p:cNvPr id="6" name="椭圆​​ 13">
              <a:extLst>
                <a:ext uri="{FF2B5EF4-FFF2-40B4-BE49-F238E27FC236}">
                  <a16:creationId xmlns="" xmlns:a16="http://schemas.microsoft.com/office/drawing/2014/main" id="{7B845C21-8166-4CB7-93ED-AAF2A8E5DD2B}"/>
                </a:ext>
              </a:extLst>
            </p:cNvPr>
            <p:cNvSpPr>
              <a:spLocks noChangeArrowheads="1"/>
            </p:cNvSpPr>
            <p:nvPr/>
          </p:nvSpPr>
          <p:spPr bwMode="auto">
            <a:xfrm>
              <a:off x="3335992" y="4374809"/>
              <a:ext cx="5547419" cy="1079499"/>
            </a:xfrm>
            <a:prstGeom prst="ellipse">
              <a:avLst/>
            </a:prstGeom>
            <a:grpFill/>
            <a:ln w="3175">
              <a:noFill/>
              <a:miter lim="800000"/>
              <a:headEnd/>
              <a:tailEnd/>
            </a:ln>
          </p:spPr>
          <p:txBody>
            <a:bodyPr anchor="ctr"/>
            <a:lstStyle/>
            <a:p>
              <a:pPr algn="ctr" eaLnBrk="1" hangingPunct="1">
                <a:buFont typeface="Arial" pitchFamily="34" charset="0"/>
                <a:buNone/>
              </a:pPr>
              <a:endParaRPr lang="zh-CN" altLang="en-US" sz="2400" b="1">
                <a:solidFill>
                  <a:srgbClr val="FFFFFF"/>
                </a:solidFill>
                <a:latin typeface="Calibri" pitchFamily="34" charset="0"/>
                <a:sym typeface="宋体" pitchFamily="2" charset="-122"/>
              </a:endParaRPr>
            </a:p>
          </p:txBody>
        </p:sp>
        <p:sp>
          <p:nvSpPr>
            <p:cNvPr id="7" name="椭圆​​ 8">
              <a:extLst>
                <a:ext uri="{FF2B5EF4-FFF2-40B4-BE49-F238E27FC236}">
                  <a16:creationId xmlns="" xmlns:a16="http://schemas.microsoft.com/office/drawing/2014/main" id="{E2F9C29F-6DD6-45D7-9911-1799727092F1}"/>
                </a:ext>
              </a:extLst>
            </p:cNvPr>
            <p:cNvSpPr>
              <a:spLocks noChangeArrowheads="1"/>
            </p:cNvSpPr>
            <p:nvPr/>
          </p:nvSpPr>
          <p:spPr bwMode="auto">
            <a:xfrm>
              <a:off x="3858808" y="4401480"/>
              <a:ext cx="4761851" cy="917853"/>
            </a:xfrm>
            <a:prstGeom prst="ellipse">
              <a:avLst/>
            </a:prstGeom>
            <a:grpFill/>
            <a:ln w="3175">
              <a:solidFill>
                <a:srgbClr val="BFBFBF"/>
              </a:solidFill>
              <a:miter lim="800000"/>
              <a:headEnd/>
              <a:tailEnd/>
            </a:ln>
          </p:spPr>
          <p:txBody>
            <a:bodyPr anchor="ctr"/>
            <a:lstStyle/>
            <a:p>
              <a:pPr algn="ctr" eaLnBrk="1" hangingPunct="1">
                <a:buFont typeface="Arial" pitchFamily="34" charset="0"/>
                <a:buNone/>
              </a:pPr>
              <a:endParaRPr lang="zh-CN" altLang="en-US" sz="2400" b="1">
                <a:solidFill>
                  <a:srgbClr val="FFFFFF"/>
                </a:solidFill>
                <a:latin typeface="Calibri" pitchFamily="34" charset="0"/>
                <a:sym typeface="宋体" pitchFamily="2" charset="-122"/>
              </a:endParaRPr>
            </a:p>
          </p:txBody>
        </p:sp>
        <p:sp>
          <p:nvSpPr>
            <p:cNvPr id="8" name="椭圆​​ 9">
              <a:extLst>
                <a:ext uri="{FF2B5EF4-FFF2-40B4-BE49-F238E27FC236}">
                  <a16:creationId xmlns="" xmlns:a16="http://schemas.microsoft.com/office/drawing/2014/main" id="{305786A1-FE9F-48E3-8A0A-7B513A5A2218}"/>
                </a:ext>
              </a:extLst>
            </p:cNvPr>
            <p:cNvSpPr>
              <a:spLocks noChangeArrowheads="1"/>
            </p:cNvSpPr>
            <p:nvPr/>
          </p:nvSpPr>
          <p:spPr bwMode="auto">
            <a:xfrm>
              <a:off x="4493810" y="4393861"/>
              <a:ext cx="3926297" cy="756211"/>
            </a:xfrm>
            <a:prstGeom prst="ellipse">
              <a:avLst/>
            </a:prstGeom>
            <a:grpFill/>
            <a:ln w="25400">
              <a:noFill/>
              <a:miter lim="800000"/>
              <a:headEnd/>
              <a:tailEnd/>
            </a:ln>
          </p:spPr>
          <p:txBody>
            <a:bodyPr anchor="ctr"/>
            <a:lstStyle/>
            <a:p>
              <a:pPr algn="ctr" eaLnBrk="1" hangingPunct="1">
                <a:buFont typeface="Arial" pitchFamily="34" charset="0"/>
                <a:buNone/>
              </a:pPr>
              <a:endParaRPr lang="zh-CN" altLang="en-US" sz="2400" b="1">
                <a:solidFill>
                  <a:srgbClr val="FFFFFF"/>
                </a:solidFill>
                <a:latin typeface="Calibri" pitchFamily="34" charset="0"/>
                <a:sym typeface="宋体" pitchFamily="2" charset="-122"/>
              </a:endParaRPr>
            </a:p>
          </p:txBody>
        </p:sp>
        <p:sp>
          <p:nvSpPr>
            <p:cNvPr id="9" name="椭圆​​ 10">
              <a:extLst>
                <a:ext uri="{FF2B5EF4-FFF2-40B4-BE49-F238E27FC236}">
                  <a16:creationId xmlns="" xmlns:a16="http://schemas.microsoft.com/office/drawing/2014/main" id="{3E9DDA2E-6EA9-4A93-AFA7-17A15E2BE954}"/>
                </a:ext>
              </a:extLst>
            </p:cNvPr>
            <p:cNvSpPr>
              <a:spLocks noChangeArrowheads="1"/>
            </p:cNvSpPr>
            <p:nvPr/>
          </p:nvSpPr>
          <p:spPr bwMode="auto">
            <a:xfrm>
              <a:off x="5611777" y="4723587"/>
              <a:ext cx="1416231" cy="9742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buFont typeface="Arial" pitchFamily="34" charset="0"/>
                <a:buNone/>
              </a:pPr>
              <a:endParaRPr lang="zh-CN" altLang="en-US" sz="2400" b="1">
                <a:solidFill>
                  <a:srgbClr val="FFFFFF"/>
                </a:solidFill>
                <a:latin typeface="Calibri" pitchFamily="34" charset="0"/>
                <a:sym typeface="宋体" pitchFamily="2" charset="-122"/>
              </a:endParaRPr>
            </a:p>
          </p:txBody>
        </p:sp>
        <p:sp>
          <p:nvSpPr>
            <p:cNvPr id="10" name="文本框 18">
              <a:extLst>
                <a:ext uri="{FF2B5EF4-FFF2-40B4-BE49-F238E27FC236}">
                  <a16:creationId xmlns="" xmlns:a16="http://schemas.microsoft.com/office/drawing/2014/main" id="{C49E1DF4-9677-4C8C-8806-D08F5204A86D}"/>
                </a:ext>
              </a:extLst>
            </p:cNvPr>
            <p:cNvSpPr txBox="1"/>
            <p:nvPr/>
          </p:nvSpPr>
          <p:spPr>
            <a:xfrm>
              <a:off x="3620080" y="3762498"/>
              <a:ext cx="1991696" cy="396005"/>
            </a:xfrm>
            <a:prstGeom prst="rect">
              <a:avLst/>
            </a:prstGeom>
            <a:grpFill/>
          </p:spPr>
          <p:txBody>
            <a:bodyPr vert="horz" wrap="square" rtlCol="0">
              <a:spAutoFit/>
            </a:bodyPr>
            <a:lstStyle/>
            <a:p>
              <a:r>
                <a:rPr lang="zh-CN" altLang="en-US" sz="2400" b="1" dirty="0" smtClean="0">
                  <a:solidFill>
                    <a:schemeClr val="accent1"/>
                  </a:solidFill>
                  <a:latin typeface="+mn-ea"/>
                </a:rPr>
                <a:t>行业来源</a:t>
              </a:r>
              <a:endParaRPr lang="en-US" altLang="zh-CN" sz="2400" b="1" dirty="0">
                <a:solidFill>
                  <a:schemeClr val="accent1"/>
                </a:solidFill>
                <a:latin typeface="+mn-ea"/>
              </a:endParaRPr>
            </a:p>
          </p:txBody>
        </p:sp>
        <p:sp>
          <p:nvSpPr>
            <p:cNvPr id="11" name="文本框 19">
              <a:extLst>
                <a:ext uri="{FF2B5EF4-FFF2-40B4-BE49-F238E27FC236}">
                  <a16:creationId xmlns="" xmlns:a16="http://schemas.microsoft.com/office/drawing/2014/main" id="{FBAC2FEA-FFAE-4C63-8E33-BC2C3B335089}"/>
                </a:ext>
              </a:extLst>
            </p:cNvPr>
            <p:cNvSpPr txBox="1"/>
            <p:nvPr/>
          </p:nvSpPr>
          <p:spPr>
            <a:xfrm>
              <a:off x="6987435" y="3762497"/>
              <a:ext cx="1908709" cy="396005"/>
            </a:xfrm>
            <a:prstGeom prst="rect">
              <a:avLst/>
            </a:prstGeom>
            <a:grpFill/>
          </p:spPr>
          <p:txBody>
            <a:bodyPr vert="horz" wrap="square" rtlCol="0">
              <a:spAutoFit/>
            </a:bodyPr>
            <a:lstStyle/>
            <a:p>
              <a:r>
                <a:rPr lang="zh-CN" altLang="en-US" sz="2400" b="1" dirty="0" smtClean="0">
                  <a:solidFill>
                    <a:schemeClr val="accent1">
                      <a:lumMod val="75000"/>
                    </a:schemeClr>
                  </a:solidFill>
                  <a:latin typeface="+mn-ea"/>
                </a:rPr>
                <a:t>废物描述</a:t>
              </a:r>
              <a:endParaRPr lang="en-US" altLang="zh-CN" sz="2400" b="1" dirty="0">
                <a:solidFill>
                  <a:schemeClr val="accent1">
                    <a:lumMod val="75000"/>
                  </a:schemeClr>
                </a:solidFill>
                <a:latin typeface="+mn-ea"/>
              </a:endParaRPr>
            </a:p>
          </p:txBody>
        </p:sp>
      </p:grpSp>
      <p:sp>
        <p:nvSpPr>
          <p:cNvPr id="12" name="TextBox 35">
            <a:extLst>
              <a:ext uri="{FF2B5EF4-FFF2-40B4-BE49-F238E27FC236}">
                <a16:creationId xmlns="" xmlns:a16="http://schemas.microsoft.com/office/drawing/2014/main" id="{A6F6A2AC-2C2D-4BF4-9CC4-662784B65908}"/>
              </a:ext>
            </a:extLst>
          </p:cNvPr>
          <p:cNvSpPr txBox="1"/>
          <p:nvPr/>
        </p:nvSpPr>
        <p:spPr>
          <a:xfrm>
            <a:off x="6876256" y="2780928"/>
            <a:ext cx="1853321" cy="2246769"/>
          </a:xfrm>
          <a:prstGeom prst="rect">
            <a:avLst/>
          </a:prstGeom>
          <a:noFill/>
        </p:spPr>
        <p:txBody>
          <a:bodyPr wrap="square" rtlCol="0">
            <a:spAutoFit/>
          </a:bodyPr>
          <a:lstStyle>
            <a:defPPr>
              <a:defRPr lang="zh-CN"/>
            </a:defPPr>
            <a:lvl1pPr lvl="0">
              <a:lnSpc>
                <a:spcPct val="125000"/>
              </a:lnSpc>
              <a:defRPr kumimoji="0" sz="1600" b="0" i="0" u="none" strike="noStrike" cap="none" spc="0" normalizeH="0" baseline="0">
                <a:ln>
                  <a:noFill/>
                </a:ln>
                <a:solidFill>
                  <a:schemeClr val="tx1">
                    <a:lumMod val="75000"/>
                    <a:lumOff val="25000"/>
                  </a:schemeClr>
                </a:solidFill>
                <a:effectLst/>
                <a:uLnTx/>
                <a:uFillTx/>
                <a:latin typeface="+mn-ea"/>
              </a:defRPr>
            </a:lvl1pPr>
          </a:lstStyle>
          <a:p>
            <a:r>
              <a:rPr lang="zh-CN" altLang="en-US" dirty="0" smtClean="0">
                <a:sym typeface="+mn-lt"/>
              </a:rPr>
              <a:t>采取</a:t>
            </a:r>
            <a:r>
              <a:rPr lang="zh-CN" altLang="en-US" dirty="0" smtClean="0">
                <a:solidFill>
                  <a:srgbClr val="FF0000"/>
                </a:solidFill>
                <a:sym typeface="+mn-lt"/>
              </a:rPr>
              <a:t>以废物描述为主，以行业来源为辅</a:t>
            </a:r>
            <a:r>
              <a:rPr lang="zh-CN" altLang="en-US" dirty="0" smtClean="0">
                <a:sym typeface="+mn-lt"/>
              </a:rPr>
              <a:t>的原则，</a:t>
            </a:r>
            <a:r>
              <a:rPr lang="zh-CN" altLang="zh-CN" dirty="0" smtClean="0">
                <a:sym typeface="+mn-lt"/>
              </a:rPr>
              <a:t>当两者发生矛盾或不一致时，应以废物描述作为主要判断依据。</a:t>
            </a:r>
          </a:p>
          <a:p>
            <a:endParaRPr lang="id-ID" altLang="zh-CN" dirty="0">
              <a:sym typeface="+mn-lt"/>
            </a:endParaRPr>
          </a:p>
        </p:txBody>
      </p:sp>
      <p:sp>
        <p:nvSpPr>
          <p:cNvPr id="13" name="TextBox 36">
            <a:extLst>
              <a:ext uri="{FF2B5EF4-FFF2-40B4-BE49-F238E27FC236}">
                <a16:creationId xmlns="" xmlns:a16="http://schemas.microsoft.com/office/drawing/2014/main" id="{B9A73EE8-8D7A-4E9A-8D6D-04C44C52F99F}"/>
              </a:ext>
            </a:extLst>
          </p:cNvPr>
          <p:cNvSpPr txBox="1"/>
          <p:nvPr/>
        </p:nvSpPr>
        <p:spPr>
          <a:xfrm>
            <a:off x="7020272" y="2132856"/>
            <a:ext cx="1504346"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smtClean="0">
                <a:ln>
                  <a:noFill/>
                </a:ln>
                <a:solidFill>
                  <a:prstClr val="black">
                    <a:lumMod val="85000"/>
                    <a:lumOff val="15000"/>
                  </a:prstClr>
                </a:solidFill>
                <a:effectLst/>
                <a:uLnTx/>
                <a:uFillTx/>
                <a:latin typeface="+mj-ea"/>
                <a:ea typeface="+mj-ea"/>
                <a:cs typeface="+mn-cs"/>
                <a:sym typeface="+mn-lt"/>
              </a:rPr>
              <a:t>  </a:t>
            </a:r>
            <a:r>
              <a:rPr kumimoji="0" lang="zh-CN" altLang="en-US" b="1" i="0" u="none" strike="noStrike" kern="1200" cap="none" spc="0" normalizeH="0" baseline="0" noProof="0" dirty="0" smtClean="0">
                <a:ln>
                  <a:noFill/>
                </a:ln>
                <a:solidFill>
                  <a:srgbClr val="FFFF00"/>
                </a:solidFill>
                <a:effectLst/>
                <a:uLnTx/>
                <a:uFillTx/>
                <a:latin typeface="+mj-ea"/>
                <a:ea typeface="+mj-ea"/>
                <a:cs typeface="+mn-cs"/>
                <a:sym typeface="+mn-lt"/>
              </a:rPr>
              <a:t>判定原则</a:t>
            </a:r>
            <a:endParaRPr kumimoji="0" lang="en-US" b="1" i="0" u="none" strike="noStrike" kern="1200" cap="none" spc="0" normalizeH="0" baseline="0" noProof="0" dirty="0">
              <a:ln>
                <a:noFill/>
              </a:ln>
              <a:solidFill>
                <a:srgbClr val="FFFF00"/>
              </a:solidFill>
              <a:effectLst/>
              <a:uLnTx/>
              <a:uFillTx/>
              <a:latin typeface="+mj-ea"/>
              <a:ea typeface="+mj-ea"/>
              <a:cs typeface="+mn-cs"/>
              <a:sym typeface="+mn-lt"/>
            </a:endParaRPr>
          </a:p>
        </p:txBody>
      </p:sp>
      <p:cxnSp>
        <p:nvCxnSpPr>
          <p:cNvPr id="14" name="直接连接符 13">
            <a:extLst>
              <a:ext uri="{FF2B5EF4-FFF2-40B4-BE49-F238E27FC236}">
                <a16:creationId xmlns="" xmlns:a16="http://schemas.microsoft.com/office/drawing/2014/main" id="{1AEA1D10-FAC5-4A0A-BED6-993AED635212}"/>
              </a:ext>
            </a:extLst>
          </p:cNvPr>
          <p:cNvCxnSpPr/>
          <p:nvPr/>
        </p:nvCxnSpPr>
        <p:spPr>
          <a:xfrm>
            <a:off x="7092280" y="2564904"/>
            <a:ext cx="14401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 xmlns:a16="http://schemas.microsoft.com/office/drawing/2014/main" id="{73E64210-B930-4A5E-83D6-CA081894787F}"/>
              </a:ext>
            </a:extLst>
          </p:cNvPr>
          <p:cNvSpPr txBox="1"/>
          <p:nvPr/>
        </p:nvSpPr>
        <p:spPr>
          <a:xfrm>
            <a:off x="323528" y="2769237"/>
            <a:ext cx="1872208" cy="2554545"/>
          </a:xfrm>
          <a:prstGeom prst="rect">
            <a:avLst/>
          </a:prstGeom>
          <a:noFill/>
        </p:spPr>
        <p:txBody>
          <a:bodyPr wrap="square" rtlCol="0">
            <a:spAutoFit/>
          </a:bodyPr>
          <a:lstStyle>
            <a:defPPr>
              <a:defRPr lang="zh-CN"/>
            </a:defPPr>
            <a:lvl1pPr>
              <a:lnSpc>
                <a:spcPct val="125000"/>
              </a:lnSpc>
              <a:defRPr sz="1400">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pPr lvl="0">
              <a:defRPr/>
            </a:pPr>
            <a:r>
              <a:rPr lang="zh-CN" altLang="en-US" sz="1600" dirty="0" smtClean="0">
                <a:solidFill>
                  <a:schemeClr val="tx1">
                    <a:lumMod val="75000"/>
                    <a:lumOff val="25000"/>
                  </a:schemeClr>
                </a:solidFill>
                <a:latin typeface="+mn-ea"/>
                <a:ea typeface="+mn-ea"/>
                <a:sym typeface="+mn-lt"/>
              </a:rPr>
              <a:t>危险废物来源广泛，存在同一种废物来源于多个行业的现象。</a:t>
            </a:r>
            <a:r>
              <a:rPr lang="en-US" altLang="zh-CN" sz="1600" dirty="0" smtClean="0">
                <a:solidFill>
                  <a:schemeClr val="tx1"/>
                </a:solidFill>
                <a:latin typeface="+mn-ea"/>
                <a:ea typeface="+mn-ea"/>
                <a:sym typeface="+mn-lt"/>
              </a:rPr>
              <a:t>《</a:t>
            </a:r>
            <a:r>
              <a:rPr lang="zh-CN" altLang="en-US" sz="1600" dirty="0" smtClean="0">
                <a:solidFill>
                  <a:schemeClr val="tx1"/>
                </a:solidFill>
                <a:latin typeface="+mn-ea"/>
                <a:ea typeface="+mn-ea"/>
                <a:sym typeface="+mn-lt"/>
              </a:rPr>
              <a:t>名录</a:t>
            </a:r>
            <a:r>
              <a:rPr lang="en-US" altLang="zh-CN" sz="1600" dirty="0" smtClean="0">
                <a:solidFill>
                  <a:schemeClr val="tx1"/>
                </a:solidFill>
                <a:latin typeface="+mn-ea"/>
                <a:ea typeface="+mn-ea"/>
                <a:sym typeface="+mn-lt"/>
              </a:rPr>
              <a:t>》</a:t>
            </a:r>
            <a:r>
              <a:rPr lang="zh-CN" altLang="en-US" sz="1600" dirty="0" smtClean="0">
                <a:solidFill>
                  <a:schemeClr val="tx1"/>
                </a:solidFill>
                <a:latin typeface="+mn-ea"/>
                <a:ea typeface="+mn-ea"/>
                <a:sym typeface="+mn-lt"/>
              </a:rPr>
              <a:t>中的</a:t>
            </a:r>
            <a:r>
              <a:rPr lang="zh-CN" altLang="en-US" sz="1600" dirty="0" smtClean="0">
                <a:solidFill>
                  <a:srgbClr val="FF0000"/>
                </a:solidFill>
                <a:latin typeface="+mn-ea"/>
                <a:ea typeface="+mn-ea"/>
                <a:sym typeface="+mn-lt"/>
              </a:rPr>
              <a:t>行业代码指的是该种废物的主要产生行业来源，不是唯一来源。</a:t>
            </a:r>
            <a:endParaRPr kumimoji="0" lang="id-ID" altLang="zh-CN" sz="1600" b="0" i="0" u="none" strike="noStrike" kern="1200" cap="none" spc="0" normalizeH="0" baseline="0" noProof="0" dirty="0">
              <a:ln>
                <a:noFill/>
              </a:ln>
              <a:solidFill>
                <a:srgbClr val="FF0000"/>
              </a:solidFill>
              <a:effectLst/>
              <a:uLnTx/>
              <a:uFillTx/>
              <a:latin typeface="+mn-ea"/>
              <a:ea typeface="+mn-ea"/>
              <a:cs typeface="+mn-cs"/>
              <a:sym typeface="+mn-lt"/>
            </a:endParaRPr>
          </a:p>
        </p:txBody>
      </p:sp>
      <p:sp>
        <p:nvSpPr>
          <p:cNvPr id="16" name="TextBox 36">
            <a:extLst>
              <a:ext uri="{FF2B5EF4-FFF2-40B4-BE49-F238E27FC236}">
                <a16:creationId xmlns="" xmlns:a16="http://schemas.microsoft.com/office/drawing/2014/main" id="{8DBC97BC-4458-4E6A-B21D-D8711227C14D}"/>
              </a:ext>
            </a:extLst>
          </p:cNvPr>
          <p:cNvSpPr txBox="1"/>
          <p:nvPr/>
        </p:nvSpPr>
        <p:spPr>
          <a:xfrm>
            <a:off x="395536" y="2132856"/>
            <a:ext cx="1863025"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smtClean="0">
                <a:ln>
                  <a:noFill/>
                </a:ln>
                <a:solidFill>
                  <a:srgbClr val="FFFF00"/>
                </a:solidFill>
                <a:effectLst/>
                <a:uLnTx/>
                <a:uFillTx/>
                <a:latin typeface="+mj-ea"/>
                <a:ea typeface="+mj-ea"/>
                <a:cs typeface="+mn-cs"/>
                <a:sym typeface="+mn-lt"/>
              </a:rPr>
              <a:t>代码含义</a:t>
            </a:r>
            <a:endParaRPr kumimoji="0" lang="en-US" b="1" i="0" u="none" strike="noStrike" kern="1200" cap="none" spc="0" normalizeH="0" baseline="0" noProof="0" dirty="0">
              <a:ln>
                <a:noFill/>
              </a:ln>
              <a:solidFill>
                <a:srgbClr val="FFFF00"/>
              </a:solidFill>
              <a:effectLst/>
              <a:uLnTx/>
              <a:uFillTx/>
              <a:latin typeface="+mj-ea"/>
              <a:ea typeface="+mj-ea"/>
              <a:cs typeface="+mn-cs"/>
              <a:sym typeface="+mn-lt"/>
            </a:endParaRPr>
          </a:p>
        </p:txBody>
      </p:sp>
      <p:cxnSp>
        <p:nvCxnSpPr>
          <p:cNvPr id="17" name="直接连接符 16">
            <a:extLst>
              <a:ext uri="{FF2B5EF4-FFF2-40B4-BE49-F238E27FC236}">
                <a16:creationId xmlns="" xmlns:a16="http://schemas.microsoft.com/office/drawing/2014/main" id="{DA0DA3D6-A8F9-43BE-AE0D-B377922B9F14}"/>
              </a:ext>
            </a:extLst>
          </p:cNvPr>
          <p:cNvCxnSpPr/>
          <p:nvPr/>
        </p:nvCxnSpPr>
        <p:spPr>
          <a:xfrm>
            <a:off x="395536" y="2492896"/>
            <a:ext cx="1800200" cy="9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图片 21" descr="5c75d09dd4151.png"/>
          <p:cNvPicPr>
            <a:picLocks noChangeAspect="1"/>
          </p:cNvPicPr>
          <p:nvPr/>
        </p:nvPicPr>
        <p:blipFill>
          <a:blip r:embed="rId2" cstate="print"/>
          <a:stretch>
            <a:fillRect/>
          </a:stretch>
        </p:blipFill>
        <p:spPr>
          <a:xfrm>
            <a:off x="3954407" y="2924944"/>
            <a:ext cx="1363216" cy="1363216"/>
          </a:xfrm>
          <a:prstGeom prst="rect">
            <a:avLst/>
          </a:prstGeom>
        </p:spPr>
      </p:pic>
      <p:sp>
        <p:nvSpPr>
          <p:cNvPr id="23" name="圆角矩形 22"/>
          <p:cNvSpPr/>
          <p:nvPr/>
        </p:nvSpPr>
        <p:spPr>
          <a:xfrm>
            <a:off x="1259632" y="5373216"/>
            <a:ext cx="6480720" cy="504056"/>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l"/>
            <a:r>
              <a:rPr lang="en-US" altLang="zh-CN" sz="2800" dirty="0">
                <a:solidFill>
                  <a:srgbClr val="FF0000"/>
                </a:solidFill>
              </a:rPr>
              <a:t>         </a:t>
            </a:r>
            <a:r>
              <a:rPr lang="zh-CN" altLang="en-US" sz="2000" b="1" dirty="0">
                <a:solidFill>
                  <a:srgbClr val="FF0000"/>
                </a:solidFill>
                <a:sym typeface="+mn-ea"/>
              </a:rPr>
              <a:t>废物名称不重要，关键在于其产生过程</a:t>
            </a:r>
            <a:endParaRPr lang="zh-CN" altLang="en-US" sz="2000" b="1" dirty="0">
              <a:solidFill>
                <a:srgbClr val="FF0000"/>
              </a:solidFill>
            </a:endParaRPr>
          </a:p>
        </p:txBody>
      </p:sp>
      <p:sp>
        <p:nvSpPr>
          <p:cNvPr id="24" name="文本框 16"/>
          <p:cNvSpPr txBox="1"/>
          <p:nvPr/>
        </p:nvSpPr>
        <p:spPr>
          <a:xfrm>
            <a:off x="2987824" y="548680"/>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201230174128.png"/>
          <p:cNvPicPr>
            <a:picLocks noChangeAspect="1"/>
          </p:cNvPicPr>
          <p:nvPr/>
        </p:nvPicPr>
        <p:blipFill>
          <a:blip r:embed="rId2" cstate="print"/>
          <a:stretch>
            <a:fillRect/>
          </a:stretch>
        </p:blipFill>
        <p:spPr>
          <a:xfrm>
            <a:off x="251520" y="2081152"/>
            <a:ext cx="2627784" cy="3444107"/>
          </a:xfrm>
          <a:prstGeom prst="rect">
            <a:avLst/>
          </a:prstGeom>
        </p:spPr>
      </p:pic>
      <p:sp>
        <p:nvSpPr>
          <p:cNvPr id="5" name="TextBox 4"/>
          <p:cNvSpPr txBox="1"/>
          <p:nvPr/>
        </p:nvSpPr>
        <p:spPr>
          <a:xfrm>
            <a:off x="0" y="1361072"/>
            <a:ext cx="9144000" cy="461665"/>
          </a:xfrm>
          <a:prstGeom prst="rect">
            <a:avLst/>
          </a:prstGeom>
          <a:noFill/>
        </p:spPr>
        <p:txBody>
          <a:bodyPr wrap="square" rtlCol="0">
            <a:spAutoFit/>
          </a:bodyPr>
          <a:lstStyle/>
          <a:p>
            <a:pPr lvl="0" algn="ctr"/>
            <a:r>
              <a:rPr lang="zh-CN" altLang="en-US" sz="2400" b="1" kern="2200" dirty="0" smtClean="0">
                <a:latin typeface="微软雅黑" pitchFamily="34" charset="-122"/>
                <a:ea typeface="微软雅黑" pitchFamily="34" charset="-122"/>
              </a:rPr>
              <a:t>二、</a:t>
            </a:r>
            <a:r>
              <a:rPr lang="en-US" altLang="zh-CN" sz="2400" b="1" kern="2200" dirty="0" smtClean="0">
                <a:latin typeface="微软雅黑" pitchFamily="34" charset="-122"/>
                <a:ea typeface="微软雅黑" pitchFamily="34" charset="-122"/>
              </a:rPr>
              <a:t>《</a:t>
            </a:r>
            <a:r>
              <a:rPr lang="zh-CN" altLang="en-US" sz="2400" b="1" kern="2200" dirty="0" smtClean="0">
                <a:latin typeface="微软雅黑" pitchFamily="34" charset="-122"/>
                <a:ea typeface="微软雅黑" pitchFamily="34" charset="-122"/>
              </a:rPr>
              <a:t>名录</a:t>
            </a:r>
            <a:r>
              <a:rPr lang="en-US" altLang="zh-CN" sz="2400" b="1" kern="2200" dirty="0" smtClean="0">
                <a:latin typeface="微软雅黑" pitchFamily="34" charset="-122"/>
                <a:ea typeface="微软雅黑" pitchFamily="34" charset="-122"/>
              </a:rPr>
              <a:t>》</a:t>
            </a:r>
            <a:r>
              <a:rPr lang="zh-CN" altLang="en-US" sz="2400" b="1" kern="2200" dirty="0" smtClean="0">
                <a:latin typeface="微软雅黑" pitchFamily="34" charset="-122"/>
                <a:ea typeface="微软雅黑" pitchFamily="34" charset="-122"/>
              </a:rPr>
              <a:t>中括号注明“不包括</a:t>
            </a:r>
            <a:r>
              <a:rPr lang="en-US" altLang="zh-CN" sz="2400" b="1" kern="2200" dirty="0" smtClean="0">
                <a:latin typeface="微软雅黑" pitchFamily="34" charset="-122"/>
                <a:ea typeface="微软雅黑" pitchFamily="34" charset="-122"/>
              </a:rPr>
              <a:t>…”</a:t>
            </a:r>
            <a:r>
              <a:rPr lang="zh-CN" altLang="en-US" sz="2400" b="1" kern="2200" dirty="0" smtClean="0">
                <a:latin typeface="微软雅黑" pitchFamily="34" charset="-122"/>
                <a:ea typeface="微软雅黑" pitchFamily="34" charset="-122"/>
              </a:rPr>
              <a:t>的废物，是否不属危废</a:t>
            </a:r>
            <a:endParaRPr lang="zh-CN" altLang="en-US" sz="2400" b="1" dirty="0">
              <a:latin typeface="微软雅黑" pitchFamily="34" charset="-122"/>
              <a:ea typeface="微软雅黑" pitchFamily="34" charset="-122"/>
            </a:endParaRPr>
          </a:p>
        </p:txBody>
      </p:sp>
      <p:sp>
        <p:nvSpPr>
          <p:cNvPr id="6" name="文本框 12">
            <a:extLst>
              <a:ext uri="{FF2B5EF4-FFF2-40B4-BE49-F238E27FC236}">
                <a16:creationId xmlns:a16="http://schemas.microsoft.com/office/drawing/2014/main" xmlns="" id="{93E21C09-3671-4984-A93D-186797FC381C}"/>
              </a:ext>
            </a:extLst>
          </p:cNvPr>
          <p:cNvSpPr txBox="1"/>
          <p:nvPr/>
        </p:nvSpPr>
        <p:spPr>
          <a:xfrm>
            <a:off x="3059832" y="2153160"/>
            <a:ext cx="5801077" cy="369332"/>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危险废物法律定义</a:t>
            </a:r>
            <a:endParaRPr lang="zh-CN" altLang="en-US" sz="2400" spc="300" dirty="0">
              <a:solidFill>
                <a:srgbClr val="FFFF00"/>
              </a:solidFill>
              <a:latin typeface="微软雅黑" pitchFamily="34" charset="-122"/>
              <a:ea typeface="微软雅黑" pitchFamily="34" charset="-122"/>
            </a:endParaRPr>
          </a:p>
        </p:txBody>
      </p:sp>
      <p:sp>
        <p:nvSpPr>
          <p:cNvPr id="7" name="文本框 13">
            <a:extLst>
              <a:ext uri="{FF2B5EF4-FFF2-40B4-BE49-F238E27FC236}">
                <a16:creationId xmlns:a16="http://schemas.microsoft.com/office/drawing/2014/main" xmlns="" id="{CBFF3063-B1BA-46D1-932B-7F164366ECFA}"/>
              </a:ext>
            </a:extLst>
          </p:cNvPr>
          <p:cNvSpPr txBox="1"/>
          <p:nvPr/>
        </p:nvSpPr>
        <p:spPr>
          <a:xfrm>
            <a:off x="3059833" y="2692599"/>
            <a:ext cx="5472608" cy="96026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b="1" dirty="0" smtClean="0">
                <a:latin typeface="微软雅黑" pitchFamily="34" charset="-122"/>
                <a:ea typeface="微软雅黑" pitchFamily="34" charset="-122"/>
              </a:rPr>
              <a:t>列入</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的废物属于危险废物，未列入</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废物根据国家规定的危险鉴别标准和鉴别方法认定具有危险特性的也属于危险废物</a:t>
            </a:r>
            <a:endParaRPr lang="en-US" altLang="zh-CN" sz="1600" dirty="0">
              <a:latin typeface="微软雅黑" pitchFamily="34" charset="-122"/>
              <a:ea typeface="微软雅黑" pitchFamily="34" charset="-122"/>
            </a:endParaRPr>
          </a:p>
        </p:txBody>
      </p:sp>
      <p:sp>
        <p:nvSpPr>
          <p:cNvPr id="8" name="文本框 18">
            <a:extLst>
              <a:ext uri="{FF2B5EF4-FFF2-40B4-BE49-F238E27FC236}">
                <a16:creationId xmlns:a16="http://schemas.microsoft.com/office/drawing/2014/main" xmlns="" id="{0A113539-CD02-42AD-B3C6-1247F4BFBFF6}"/>
              </a:ext>
            </a:extLst>
          </p:cNvPr>
          <p:cNvSpPr txBox="1"/>
          <p:nvPr/>
        </p:nvSpPr>
        <p:spPr>
          <a:xfrm>
            <a:off x="3059832" y="4097376"/>
            <a:ext cx="5801077" cy="369332"/>
          </a:xfrm>
          <a:prstGeom prst="rect">
            <a:avLst/>
          </a:prstGeom>
          <a:noFill/>
        </p:spPr>
        <p:txBody>
          <a:bodyPr wrap="square" lIns="0" tIns="0" rIns="0" bIns="0" rtlCol="0">
            <a:spAutoFit/>
          </a:bodyPr>
          <a:lstStyle/>
          <a:p>
            <a:r>
              <a:rPr lang="zh-CN" altLang="en-US" sz="2400" b="1" dirty="0" smtClean="0">
                <a:solidFill>
                  <a:srgbClr val="FFFF00"/>
                </a:solidFill>
                <a:latin typeface="微软雅黑" pitchFamily="34" charset="-122"/>
                <a:ea typeface="微软雅黑" pitchFamily="34" charset="-122"/>
              </a:rPr>
              <a:t>危险废物鉴别标准</a:t>
            </a:r>
            <a:endParaRPr lang="zh-CN" altLang="en-US" sz="2400" b="1" dirty="0">
              <a:solidFill>
                <a:srgbClr val="FFFF00"/>
              </a:solidFill>
              <a:latin typeface="微软雅黑" pitchFamily="34" charset="-122"/>
              <a:ea typeface="微软雅黑" pitchFamily="34" charset="-122"/>
            </a:endParaRPr>
          </a:p>
        </p:txBody>
      </p:sp>
      <p:sp>
        <p:nvSpPr>
          <p:cNvPr id="9" name="文本框 19">
            <a:extLst>
              <a:ext uri="{FF2B5EF4-FFF2-40B4-BE49-F238E27FC236}">
                <a16:creationId xmlns:a16="http://schemas.microsoft.com/office/drawing/2014/main" xmlns="" id="{6A519EB8-CF92-43FF-9269-7A683A3E1273}"/>
              </a:ext>
            </a:extLst>
          </p:cNvPr>
          <p:cNvSpPr txBox="1"/>
          <p:nvPr/>
        </p:nvSpPr>
        <p:spPr>
          <a:xfrm>
            <a:off x="3059833" y="4636815"/>
            <a:ext cx="5616623" cy="1960537"/>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r>
              <a:rPr lang="zh-CN" altLang="en-US" sz="1600" b="1" dirty="0" smtClean="0">
                <a:latin typeface="微软雅黑" pitchFamily="34" charset="-122"/>
                <a:ea typeface="微软雅黑" pitchFamily="34" charset="-122"/>
              </a:rPr>
              <a:t>本次修订删除的废物，以及</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中用括号注明的“不包括</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的废物，均属于未列入</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名录</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的废物。对于这些废物，若不能通过工艺分析等排除其存在危险特性，则需进一步根据</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危险废物鉴别标准</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GB5085.1~7</a:t>
            </a:r>
            <a:r>
              <a:rPr lang="zh-CN" altLang="en-US" sz="1600" b="1" dirty="0" smtClean="0">
                <a:latin typeface="微软雅黑" pitchFamily="34" charset="-122"/>
                <a:ea typeface="微软雅黑" pitchFamily="34" charset="-122"/>
              </a:rPr>
              <a:t>）和</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危险废物鉴别技术规范</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HJ 298</a:t>
            </a:r>
            <a:r>
              <a:rPr lang="zh-CN" altLang="en-US" sz="1600" b="1" dirty="0" smtClean="0">
                <a:latin typeface="微软雅黑" pitchFamily="34" charset="-122"/>
                <a:ea typeface="微软雅黑" pitchFamily="34" charset="-122"/>
              </a:rPr>
              <a:t>）等判定是否属于危险废物。</a:t>
            </a:r>
            <a:endParaRPr lang="en-US" altLang="zh-CN" sz="1600" b="1" dirty="0">
              <a:latin typeface="微软雅黑" pitchFamily="34" charset="-122"/>
              <a:ea typeface="微软雅黑" pitchFamily="34" charset="-122"/>
            </a:endParaRPr>
          </a:p>
        </p:txBody>
      </p:sp>
      <p:cxnSp>
        <p:nvCxnSpPr>
          <p:cNvPr id="10" name="直接连接符 9">
            <a:extLst>
              <a:ext uri="{FF2B5EF4-FFF2-40B4-BE49-F238E27FC236}">
                <a16:creationId xmlns:a16="http://schemas.microsoft.com/office/drawing/2014/main" xmlns="" id="{17A1770D-17A7-41C4-851F-C286AC40159F}"/>
              </a:ext>
            </a:extLst>
          </p:cNvPr>
          <p:cNvCxnSpPr>
            <a:cxnSpLocks/>
          </p:cNvCxnSpPr>
          <p:nvPr/>
        </p:nvCxnSpPr>
        <p:spPr>
          <a:xfrm>
            <a:off x="2899024" y="2584047"/>
            <a:ext cx="4337272"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77C52576-6156-4F77-AFF9-97B1A36A68AF}"/>
              </a:ext>
            </a:extLst>
          </p:cNvPr>
          <p:cNvCxnSpPr>
            <a:cxnSpLocks/>
          </p:cNvCxnSpPr>
          <p:nvPr/>
        </p:nvCxnSpPr>
        <p:spPr>
          <a:xfrm>
            <a:off x="2899024" y="4538592"/>
            <a:ext cx="4337272" cy="0"/>
          </a:xfrm>
          <a:prstGeom prst="line">
            <a:avLst/>
          </a:prstGeom>
          <a:ln w="15875">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12" name="文本框 16"/>
          <p:cNvSpPr txBox="1"/>
          <p:nvPr/>
        </p:nvSpPr>
        <p:spPr>
          <a:xfrm>
            <a:off x="2915816" y="332656"/>
            <a:ext cx="3672408" cy="584775"/>
          </a:xfrm>
          <a:prstGeom prst="rect">
            <a:avLst/>
          </a:prstGeom>
          <a:noFill/>
        </p:spPr>
        <p:txBody>
          <a:bodyPr wrap="square" rtlCol="0">
            <a:spAutoFit/>
          </a:bodyPr>
          <a:lstStyle/>
          <a:p>
            <a:pPr lvl="0">
              <a:defRPr/>
            </a:pPr>
            <a:r>
              <a:rPr lang="zh-CN" altLang="en-US" sz="3200" b="1" dirty="0" smtClean="0">
                <a:solidFill>
                  <a:schemeClr val="bg1"/>
                </a:solidFill>
                <a:latin typeface="Arial" panose="020B0604020202020204"/>
                <a:ea typeface="微软雅黑" panose="020B0503020204020204" charset="-122"/>
              </a:rPr>
              <a:t>《名录》修订要点</a:t>
            </a:r>
            <a:endParaRPr lang="zh-CN" altLang="en-US" sz="3200" b="1" dirty="0">
              <a:solidFill>
                <a:schemeClr val="bg1"/>
              </a:solidFill>
              <a:latin typeface="Arial" panose="020B0604020202020204"/>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7"/>
</p:tagLst>
</file>

<file path=ppt/tags/tag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heme/theme1.xml><?xml version="1.0" encoding="utf-8"?>
<a:theme xmlns:a="http://schemas.openxmlformats.org/drawingml/2006/main" name="Office 主题​​">
  <a:themeElements>
    <a:clrScheme name="自定义 52">
      <a:dk1>
        <a:srgbClr val="FFFFFF"/>
      </a:dk1>
      <a:lt1>
        <a:srgbClr val="FFFFFF"/>
      </a:lt1>
      <a:dk2>
        <a:srgbClr val="FFFFFF"/>
      </a:dk2>
      <a:lt2>
        <a:srgbClr val="FFFFFF"/>
      </a:lt2>
      <a:accent1>
        <a:srgbClr val="FFFFFF"/>
      </a:accent1>
      <a:accent2>
        <a:srgbClr val="0070C0"/>
      </a:accent2>
      <a:accent3>
        <a:srgbClr val="FFFFFF"/>
      </a:accent3>
      <a:accent4>
        <a:srgbClr val="0070C0"/>
      </a:accent4>
      <a:accent5>
        <a:srgbClr val="FFFFFF"/>
      </a:accent5>
      <a:accent6>
        <a:srgbClr val="0070C0"/>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2654</TotalTime>
  <Words>3653</Words>
  <Application>Microsoft Office PowerPoint</Application>
  <PresentationFormat>全屏显示(4:3)</PresentationFormat>
  <Paragraphs>265</Paragraphs>
  <Slides>31</Slides>
  <Notes>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ຸ྿⍬ֲ⌜ֲ۬๘</cp:lastModifiedBy>
  <cp:revision>450</cp:revision>
  <dcterms:created xsi:type="dcterms:W3CDTF">2020-06-21T00:03:15Z</dcterms:created>
  <dcterms:modified xsi:type="dcterms:W3CDTF">2021-03-05T06:26:43Z</dcterms:modified>
</cp:coreProperties>
</file>