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2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74" r:id="rId4"/>
    <p:sldMasterId id="2147483686" r:id="rId5"/>
    <p:sldMasterId id="2147483698" r:id="rId6"/>
    <p:sldMasterId id="2147483710" r:id="rId7"/>
  </p:sldMasterIdLst>
  <p:notesMasterIdLst>
    <p:notesMasterId r:id="rId17"/>
  </p:notesMasterIdLst>
  <p:sldIdLst>
    <p:sldId id="8921" r:id="rId8"/>
    <p:sldId id="9170" r:id="rId9"/>
    <p:sldId id="9153" r:id="rId10"/>
    <p:sldId id="9154" r:id="rId11"/>
    <p:sldId id="9155" r:id="rId12"/>
    <p:sldId id="9157" r:id="rId13"/>
    <p:sldId id="9158" r:id="rId14"/>
    <p:sldId id="9159" r:id="rId15"/>
    <p:sldId id="9160" r:id="rId16"/>
    <p:sldId id="9161" r:id="rId18"/>
    <p:sldId id="9162" r:id="rId19"/>
    <p:sldId id="9163" r:id="rId20"/>
    <p:sldId id="9164" r:id="rId21"/>
    <p:sldId id="9165" r:id="rId22"/>
    <p:sldId id="9166" r:id="rId23"/>
    <p:sldId id="9167" r:id="rId24"/>
    <p:sldId id="9168" r:id="rId25"/>
    <p:sldId id="916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微软雅黑" panose="020B0503020204020204" pitchFamily="34" charset="-122"/>
      <p:regular r:id="rId35"/>
    </p:embeddedFont>
  </p:embeddedFontLst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27" userDrawn="1">
          <p15:clr>
            <a:srgbClr val="A4A3A4"/>
          </p15:clr>
        </p15:guide>
        <p15:guide id="4" pos="53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ministrator" initials="A" lastIdx="1" clrIdx="6"/>
  <p:cmAuthor id="1" name="Vanessa Sun" initials="V" lastIdx="1" clrIdx="0"/>
  <p:cmAuthor id="2" name="冯栋尧" initials="冯" lastIdx="1" clrIdx="0"/>
  <p:cmAuthor id="3" name="麦致豪" initials="麦" lastIdx="1" clrIdx="1"/>
  <p:cmAuthor id="4" name="浪 于" initials="浪" lastIdx="1" clrIdx="2"/>
  <p:cmAuthor id="5" name="C" initials="C" lastIdx="2" clrIdx="3"/>
  <p:cmAuthor id="6" name="lihaixia_3895" initials="l" lastIdx="1" clrIdx="4"/>
  <p:cmAuthor id="8" name="yanshangqing mingzi" initials="ym" lastIdx="2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982"/>
    <a:srgbClr val="FFFFFF"/>
    <a:srgbClr val="22477D"/>
    <a:srgbClr val="424C7F"/>
    <a:srgbClr val="205995"/>
    <a:srgbClr val="67ADD4"/>
    <a:srgbClr val="E5EFF9"/>
    <a:srgbClr val="E5EEF9"/>
    <a:srgbClr val="E3EFFA"/>
    <a:srgbClr val="5EA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/>
    <p:restoredTop sz="94415" autoAdjust="0"/>
  </p:normalViewPr>
  <p:slideViewPr>
    <p:cSldViewPr snapToGrid="0" showGuides="1">
      <p:cViewPr varScale="1">
        <p:scale>
          <a:sx n="115" d="100"/>
          <a:sy n="115" d="100"/>
        </p:scale>
        <p:origin x="315" y="63"/>
      </p:cViewPr>
      <p:guideLst>
        <p:guide orient="horz" pos="2032"/>
        <p:guide pos="2880"/>
        <p:guide pos="427"/>
        <p:guide pos="5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gs" Target="tags/tag3.xml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9C0C01-EE55-4357-9E9B-6A899A0215D4}" type="datetimeFigureOut">
              <a:rPr lang="zh-CN" altLang="en-US"/>
            </a:fld>
            <a:endParaRPr lang="zh-CN" altLang="en-US"/>
          </a:p>
        </p:txBody>
      </p:sp>
      <p:sp>
        <p:nvSpPr>
          <p:cNvPr id="2458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17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E8E533-B9C5-4238-B923-D772D3E434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1)产水水质好，能达到回用水标准；</a:t>
            </a:r>
            <a:endParaRPr lang="zh-CN" altLang="en-US"/>
          </a:p>
          <a:p>
            <a:r>
              <a:rPr lang="zh-CN" altLang="en-US"/>
              <a:t>2)预处理要求低；抗冲击能力强；</a:t>
            </a:r>
            <a:endParaRPr lang="zh-CN" altLang="en-US"/>
          </a:p>
          <a:p>
            <a:r>
              <a:rPr lang="zh-CN" altLang="en-US"/>
              <a:t>5)启动时间很短；</a:t>
            </a:r>
            <a:endParaRPr lang="zh-CN" altLang="en-US"/>
          </a:p>
          <a:p>
            <a:r>
              <a:rPr lang="zh-CN" altLang="en-US"/>
              <a:t>6)占地面积小；</a:t>
            </a:r>
            <a:endParaRPr lang="zh-CN" altLang="en-US"/>
          </a:p>
          <a:p>
            <a:r>
              <a:rPr lang="zh-CN" altLang="en-US"/>
              <a:t>7)可移动性强；</a:t>
            </a:r>
            <a:endParaRPr lang="zh-CN" altLang="en-US"/>
          </a:p>
          <a:p>
            <a:r>
              <a:rPr lang="zh-CN" altLang="en-US"/>
              <a:t>操作简单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254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E659-7934-42B5-ADA2-6BAE9A5B5479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8CE9-839A-4376-AF58-25635FE7E76D}" type="slidenum">
              <a:rPr lang="zh-CN" altLang="en-US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1" y="365631"/>
            <a:ext cx="1675110" cy="377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31DF-A6F6-4FEE-9E8B-864A60CAD3AF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7826-C862-4B90-9934-86A014DDA7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0F56-7C59-464D-9A4C-58C756B0E0F9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38B5-D82D-4AEB-8389-FAC2FBF2B4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1E971-77AB-42E8-83EB-8D68E957237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149E9-1747-435D-B9EE-A7724E3D4E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50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defTabSz="514350"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1050" noProof="1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0" y="3901444"/>
            <a:ext cx="9144000" cy="825454"/>
          </a:xfrm>
          <a:prstGeom prst="rect">
            <a:avLst/>
          </a:prstGeom>
          <a:solidFill>
            <a:srgbClr val="2247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solidFill>
                <a:srgbClr val="424C7F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07" y="1111251"/>
            <a:ext cx="4341387" cy="977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B01C-1484-4D74-90AA-F8E67E6E1C08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87C6-0B9F-4640-A166-D08C740C63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E437-D263-4571-A8FE-522650E785D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1CF0-2E91-49CD-B1D0-BB9A00AF5F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33AE-06DB-4002-82D0-A4AF7605F54A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215F-8795-4E3F-B2FE-FFA51F0A4C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DEBD-7FEC-40A5-9B48-C15E7F0AABE8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1031-8897-4693-9884-192728AA8B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17E3-FD47-4A53-A159-51E24A226F7F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E561-77F2-419F-ACF3-CCB70AE281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6A35-B0B2-4046-9E7F-8DA5D54F760B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D69C-48D0-4DB8-BA5E-008393EE2D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37FA-6D37-4543-9ABA-AF95AA6E36D1}" type="datetime1">
              <a:rPr lang="zh-CN" altLang="en-US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80D9-E572-48D1-8DDA-88A66B6C2FAB}" type="slidenum">
              <a:rPr lang="zh-CN" altLang="en-US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3627891" y="-1"/>
            <a:ext cx="1888219" cy="1107445"/>
          </a:xfrm>
          <a:prstGeom prst="rect">
            <a:avLst/>
          </a:prstGeom>
          <a:solidFill>
            <a:srgbClr val="2059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灯片编号占位符 5"/>
          <p:cNvSpPr txBox="1">
            <a:spLocks noChangeArrowheads="1"/>
          </p:cNvSpPr>
          <p:nvPr userDrawn="1"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rgbClr val="898989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A796418-35A2-427B-B8D7-4D0E2A7B42D6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35" y="4602433"/>
            <a:ext cx="1627635" cy="405385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 bwMode="auto">
          <a:xfrm>
            <a:off x="8952931" y="4489514"/>
            <a:ext cx="191070" cy="462185"/>
          </a:xfrm>
          <a:prstGeom prst="rect">
            <a:avLst/>
          </a:prstGeom>
          <a:solidFill>
            <a:srgbClr val="2059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 userDrawn="1"/>
        </p:nvCxnSpPr>
        <p:spPr bwMode="auto">
          <a:xfrm>
            <a:off x="335377" y="4489514"/>
            <a:ext cx="84732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0599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组合 16"/>
          <p:cNvGrpSpPr/>
          <p:nvPr userDrawn="1"/>
        </p:nvGrpSpPr>
        <p:grpSpPr>
          <a:xfrm>
            <a:off x="1034426" y="1764749"/>
            <a:ext cx="3351289" cy="738664"/>
            <a:chOff x="1034426" y="1764749"/>
            <a:chExt cx="3351289" cy="738664"/>
          </a:xfrm>
        </p:grpSpPr>
        <p:sp>
          <p:nvSpPr>
            <p:cNvPr id="18" name="文本框 17"/>
            <p:cNvSpPr txBox="1"/>
            <p:nvPr/>
          </p:nvSpPr>
          <p:spPr>
            <a:xfrm>
              <a:off x="1237724" y="1764749"/>
              <a:ext cx="2918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kern="1600" dirty="0">
                <a:solidFill>
                  <a:srgbClr val="2059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34426" y="2226414"/>
              <a:ext cx="3351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034426" y="3228478"/>
            <a:ext cx="3351289" cy="738664"/>
            <a:chOff x="1034426" y="3228478"/>
            <a:chExt cx="3351289" cy="738664"/>
          </a:xfrm>
        </p:grpSpPr>
        <p:sp>
          <p:nvSpPr>
            <p:cNvPr id="21" name="文本框 20"/>
            <p:cNvSpPr txBox="1"/>
            <p:nvPr/>
          </p:nvSpPr>
          <p:spPr>
            <a:xfrm>
              <a:off x="1237724" y="3228478"/>
              <a:ext cx="2918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kern="1600" dirty="0">
                <a:solidFill>
                  <a:srgbClr val="2059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34426" y="3690143"/>
              <a:ext cx="3351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4758285" y="3228478"/>
            <a:ext cx="3351289" cy="738664"/>
            <a:chOff x="4758285" y="3228478"/>
            <a:chExt cx="3351289" cy="738664"/>
          </a:xfrm>
        </p:grpSpPr>
        <p:sp>
          <p:nvSpPr>
            <p:cNvPr id="24" name="文本框 23"/>
            <p:cNvSpPr txBox="1"/>
            <p:nvPr/>
          </p:nvSpPr>
          <p:spPr>
            <a:xfrm>
              <a:off x="4961583" y="3228478"/>
              <a:ext cx="2918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kern="1600" dirty="0">
                <a:solidFill>
                  <a:srgbClr val="2059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58285" y="3690143"/>
              <a:ext cx="3351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4758285" y="1764749"/>
            <a:ext cx="3351289" cy="738664"/>
            <a:chOff x="4758285" y="1764749"/>
            <a:chExt cx="3351289" cy="738664"/>
          </a:xfrm>
        </p:grpSpPr>
        <p:sp>
          <p:nvSpPr>
            <p:cNvPr id="27" name="文本框 26"/>
            <p:cNvSpPr txBox="1"/>
            <p:nvPr/>
          </p:nvSpPr>
          <p:spPr>
            <a:xfrm>
              <a:off x="4961583" y="1764749"/>
              <a:ext cx="2918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kern="1600" dirty="0">
                <a:solidFill>
                  <a:srgbClr val="2059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758285" y="2226414"/>
              <a:ext cx="3351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5631-F666-494B-A83A-0E23172D137E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32C3-A0CC-4EA1-9450-ED0BA1D535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323E-D97A-4EDE-9FE4-D536C277A792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C1B4-CF20-4A06-8586-959F8BF6CB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D667-FE59-48D3-AE87-C023C77631E7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57CB-3B69-4B10-842E-30C1743657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3B13-04C8-4130-90B4-8F6FADBA0262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9442-C481-4D4E-9ECA-B218194E54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F2E5-8EB6-49D6-9378-83B2C4738D59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B462-A3D8-49FD-A69D-A64FB023D2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816B-427D-4347-A1B3-E54D8541DEA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6D84-D011-4381-963D-2D911960DC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98BE-D3F4-45BD-83DF-5FE766048219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1E92-E634-404C-A5D4-FFA4E2C322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FCE0-6F42-473B-A4FB-46166CFAC521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15C8-33C1-49B0-879B-F935FBA111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FA62-8AAD-40F7-A1D1-BCF50E3D0E7A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A98F-5310-4226-BBF8-953617BCF0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1101-2C51-45AF-B11F-CBF0B9244FFA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2FED-5ED9-4ABF-9AFE-7C51781243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989F-2A3B-4D7C-AFDA-A17B1E178826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8A14-A702-4AFA-916E-6C32B9E22DEC}" type="slidenum">
              <a:rPr lang="zh-CN" altLang="en-US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2549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1" b="7612"/>
          <a:stretch>
            <a:fillRect/>
          </a:stretch>
        </p:blipFill>
        <p:spPr>
          <a:xfrm>
            <a:off x="6865257" y="2877607"/>
            <a:ext cx="2278743" cy="22658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D260-CD2D-432C-804E-F8ABA52E7C04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8F9C-F748-4F5A-ABB5-6E5C9DF006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6F40-E2D2-45C9-ACAF-7DF060F23B53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801D-0882-4728-AE05-2B432A9190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196E-013C-4DD5-BC8E-67C247154312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B066-417F-4EB1-83BB-CEF855EAD8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52D4-16A7-40EF-8416-6163561D50CF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04D1-65D9-48D7-AA1A-DBEE5E9276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189A-BD1D-4CFA-BD79-374FF221C906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2381-7B86-42DC-B30C-225F9F0B64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3E43-985E-4FA3-84C7-1B075BD9230B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7CD-F0DD-4D82-B715-47948CCEDB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301BA-156C-44BF-BD73-AD56E2D30E17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5894-69BC-4447-BD13-B233E40F6A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458FE-A6CE-4266-AF76-8A3753DE74A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565A-3524-495D-8362-B031E721A6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0FE3-1FE3-4DE1-8FE5-D19D4862F38A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F442-2E0B-4974-97D9-93BD96DE89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2CEC-A875-4D99-A690-B151904D0B5D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219D-0795-49F6-ABAE-59CAA89EC0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EB75-2782-4D42-83F0-325E282CCCB3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5CE6-F740-43B2-B0F7-42DCF606B3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60A3-3279-414E-95F6-A55B87C4E497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6BBF-373C-4E58-880D-78CD03D138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3512-DB14-4572-9116-A7E75B68CCAD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BE03-A452-4E57-8743-9055B6AC11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94CE-8F7E-43E2-9703-9F3E349076CD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F423-DB75-48D1-AA79-E5FE6844D0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39B9-A4E9-41B8-9769-D70AEC0B67F1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0649-F803-42A8-8BC2-783BE8445C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419E-8C33-45B4-937E-44601DA86DED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F1B9-790D-4B64-A5DA-8900B6E942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ED36-80BB-4CA0-8FBC-689B62AB9A92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F77E-25B8-4200-BDF2-AB85D9B4CC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6EC6-7BF9-4B1E-BE62-E3DF5EECA91A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81FD-C139-4ED3-8E69-73A4A58DAF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14E0-ADCA-469C-BC4A-1921E43012C7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6E18-FAED-4B18-A499-FE2C76D705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6FF3-472F-4EA8-9184-7CB517368312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9CF9-6AF8-4565-AE82-91BC826BD3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D10E-6D3B-4F30-AF5C-1989D67BA1F1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A5BC-DBDE-4EC2-9F8F-5C473574F5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66E4-838F-4F23-81B8-3E330F33BC1D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E335-E4F7-4072-9E67-492195B010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BB36-DF00-45E7-B130-FD9CE44AE09F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EA89-8519-466D-B44A-B624852714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280E-3337-459B-BC99-92565903643F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DC92-83C7-4C98-89A8-4D0C13E903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CBD5-B31C-4D27-9261-195A10E605FE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9B84-4F57-4671-BC7F-717FA73C37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2564-2F98-4162-8F7D-3618C1B5E700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C565-A874-45C1-B8D6-1433D2CC70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933F-1D6A-4013-9735-36836946C2F6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9410-FC06-42F5-A3F4-D71B47169D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DF48-D874-40CE-9E5B-81FFA201F599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BA09-80BD-4A5B-99E2-2B0218B5CF6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0143-6A88-4547-AE31-18FF0D487FD8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B562-E5E4-4CA2-879E-1EA75D48F6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E9DF-E87C-4E85-A344-D2A9FE67AC1B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6C57-E4F7-4CAE-BA78-5CD047F5E3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20BA-0BA8-4B1F-8B83-F9A5221BAC1B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5855-5B31-4E1D-AE15-7D17608103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1C32-ECF3-4DC9-A6ED-B8C25625B0DE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6418-35A2-427B-B8D7-4D0E2A7B42D6}" type="slidenum">
              <a:rPr lang="zh-CN" altLang="en-US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0" y="212789"/>
            <a:ext cx="413145" cy="377761"/>
          </a:xfrm>
          <a:prstGeom prst="rect">
            <a:avLst/>
          </a:prstGeom>
          <a:solidFill>
            <a:srgbClr val="2059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35" y="4602433"/>
            <a:ext cx="1627635" cy="40538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 bwMode="auto">
          <a:xfrm>
            <a:off x="8952931" y="4489514"/>
            <a:ext cx="191070" cy="462185"/>
          </a:xfrm>
          <a:prstGeom prst="rect">
            <a:avLst/>
          </a:prstGeom>
          <a:solidFill>
            <a:srgbClr val="2059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 bwMode="auto">
          <a:xfrm>
            <a:off x="335377" y="4489514"/>
            <a:ext cx="84732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0599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C8B1-E3C5-49BF-83A4-6241BA011F7A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E0D0-8DB6-41FA-96C7-4E32DC22F3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9E65-35A4-49F8-940B-BAE823594365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9747-E8C9-446C-9BE7-7E65368122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openxmlformats.org/officeDocument/2006/relationships/image" Target="../media/image6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50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 defTabSz="514350"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1050" noProof="1">
              <a:solidFill>
                <a:prstClr val="white"/>
              </a:solidFill>
            </a:endParaRPr>
          </a:p>
        </p:txBody>
      </p:sp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D61E971-77AB-42E8-83EB-8D68E9572371}" type="datetime1">
              <a:rPr lang="zh-CN" altLang="en-US"/>
            </a:fld>
            <a:endParaRPr lang="zh-CN" altLang="en-US"/>
          </a:p>
        </p:txBody>
      </p:sp>
      <p:sp>
        <p:nvSpPr>
          <p:cNvPr id="10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32149E9-1747-435D-B9EE-A7724E3D4E0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0"/>
          <p:cNvGrpSpPr/>
          <p:nvPr userDrawn="1"/>
        </p:nvGrpSpPr>
        <p:grpSpPr bwMode="auto">
          <a:xfrm>
            <a:off x="8540750" y="214313"/>
            <a:ext cx="358775" cy="522287"/>
            <a:chOff x="0" y="0"/>
            <a:chExt cx="359569" cy="522682"/>
          </a:xfrm>
        </p:grpSpPr>
        <p:sp>
          <p:nvSpPr>
            <p:cNvPr id="2051" name="Oval 40"/>
            <p:cNvSpPr>
              <a:spLocks noChangeArrowheads="1"/>
            </p:cNvSpPr>
            <p:nvPr userDrawn="1"/>
          </p:nvSpPr>
          <p:spPr bwMode="auto">
            <a:xfrm>
              <a:off x="30230" y="473433"/>
              <a:ext cx="299110" cy="4924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052" name="Freeform 41"/>
            <p:cNvSpPr>
              <a:spLocks noChangeArrowheads="1"/>
            </p:cNvSpPr>
            <p:nvPr userDrawn="1"/>
          </p:nvSpPr>
          <p:spPr bwMode="auto">
            <a:xfrm>
              <a:off x="0" y="0"/>
              <a:ext cx="359569" cy="497263"/>
            </a:xfrm>
            <a:custGeom>
              <a:avLst/>
              <a:gdLst>
                <a:gd name="T0" fmla="*/ 359569 w 128"/>
                <a:gd name="T1" fmla="*/ 191200 h 177"/>
                <a:gd name="T2" fmla="*/ 359569 w 128"/>
                <a:gd name="T3" fmla="*/ 179952 h 177"/>
                <a:gd name="T4" fmla="*/ 179785 w 128"/>
                <a:gd name="T5" fmla="*/ 0 h 177"/>
                <a:gd name="T6" fmla="*/ 0 w 128"/>
                <a:gd name="T7" fmla="*/ 179952 h 177"/>
                <a:gd name="T8" fmla="*/ 0 w 128"/>
                <a:gd name="T9" fmla="*/ 196823 h 177"/>
                <a:gd name="T10" fmla="*/ 0 w 128"/>
                <a:gd name="T11" fmla="*/ 199635 h 177"/>
                <a:gd name="T12" fmla="*/ 179785 w 128"/>
                <a:gd name="T13" fmla="*/ 497681 h 177"/>
                <a:gd name="T14" fmla="*/ 351142 w 128"/>
                <a:gd name="T15" fmla="*/ 233376 h 177"/>
                <a:gd name="T16" fmla="*/ 359569 w 128"/>
                <a:gd name="T17" fmla="*/ 19120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77"/>
                <a:gd name="T29" fmla="*/ 128 w 12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053" name="Oval 42"/>
            <p:cNvSpPr>
              <a:spLocks noChangeArrowheads="1"/>
            </p:cNvSpPr>
            <p:nvPr userDrawn="1"/>
          </p:nvSpPr>
          <p:spPr bwMode="auto">
            <a:xfrm>
              <a:off x="44548" y="50838"/>
              <a:ext cx="270472" cy="270079"/>
            </a:xfrm>
            <a:prstGeom prst="ellipse">
              <a:avLst/>
            </a:prstGeom>
            <a:solidFill>
              <a:schemeClr val="bg1">
                <a:alpha val="3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5509A3B-07C6-444E-A35C-481DD0274DB6}" type="datetime1">
              <a:rPr lang="zh-CN" altLang="en-US"/>
            </a:fld>
            <a:endParaRPr lang="zh-CN" altLang="en-US"/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8575" y="2619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2D7B5AA-BE5D-4B94-9A4D-D3131C0065B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5"/>
          <p:cNvGrpSpPr/>
          <p:nvPr userDrawn="1"/>
        </p:nvGrpSpPr>
        <p:grpSpPr bwMode="auto">
          <a:xfrm>
            <a:off x="8540750" y="214313"/>
            <a:ext cx="358775" cy="522287"/>
            <a:chOff x="0" y="0"/>
            <a:chExt cx="359569" cy="522682"/>
          </a:xfrm>
        </p:grpSpPr>
        <p:sp>
          <p:nvSpPr>
            <p:cNvPr id="3075" name="Oval 40"/>
            <p:cNvSpPr>
              <a:spLocks noChangeArrowheads="1"/>
            </p:cNvSpPr>
            <p:nvPr userDrawn="1"/>
          </p:nvSpPr>
          <p:spPr bwMode="auto">
            <a:xfrm>
              <a:off x="30230" y="473433"/>
              <a:ext cx="299110" cy="4924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076" name="Freeform 41"/>
            <p:cNvSpPr>
              <a:spLocks noChangeArrowheads="1"/>
            </p:cNvSpPr>
            <p:nvPr userDrawn="1"/>
          </p:nvSpPr>
          <p:spPr bwMode="auto">
            <a:xfrm>
              <a:off x="0" y="0"/>
              <a:ext cx="359569" cy="497263"/>
            </a:xfrm>
            <a:custGeom>
              <a:avLst/>
              <a:gdLst>
                <a:gd name="T0" fmla="*/ 359569 w 128"/>
                <a:gd name="T1" fmla="*/ 191200 h 177"/>
                <a:gd name="T2" fmla="*/ 359569 w 128"/>
                <a:gd name="T3" fmla="*/ 179952 h 177"/>
                <a:gd name="T4" fmla="*/ 179785 w 128"/>
                <a:gd name="T5" fmla="*/ 0 h 177"/>
                <a:gd name="T6" fmla="*/ 0 w 128"/>
                <a:gd name="T7" fmla="*/ 179952 h 177"/>
                <a:gd name="T8" fmla="*/ 0 w 128"/>
                <a:gd name="T9" fmla="*/ 196823 h 177"/>
                <a:gd name="T10" fmla="*/ 0 w 128"/>
                <a:gd name="T11" fmla="*/ 199635 h 177"/>
                <a:gd name="T12" fmla="*/ 179785 w 128"/>
                <a:gd name="T13" fmla="*/ 497681 h 177"/>
                <a:gd name="T14" fmla="*/ 351142 w 128"/>
                <a:gd name="T15" fmla="*/ 233376 h 177"/>
                <a:gd name="T16" fmla="*/ 359569 w 128"/>
                <a:gd name="T17" fmla="*/ 19120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77"/>
                <a:gd name="T29" fmla="*/ 128 w 12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077" name="Oval 42"/>
            <p:cNvSpPr>
              <a:spLocks noChangeArrowheads="1"/>
            </p:cNvSpPr>
            <p:nvPr userDrawn="1"/>
          </p:nvSpPr>
          <p:spPr bwMode="auto">
            <a:xfrm>
              <a:off x="44548" y="50838"/>
              <a:ext cx="270472" cy="270079"/>
            </a:xfrm>
            <a:prstGeom prst="ellipse">
              <a:avLst/>
            </a:prstGeom>
            <a:solidFill>
              <a:schemeClr val="bg1">
                <a:alpha val="3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307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4EE9390-E06E-4BB7-B008-D9FA3382A31A}" type="datetime1">
              <a:rPr lang="zh-CN" altLang="en-US"/>
            </a:fld>
            <a:endParaRPr lang="zh-CN" altLang="en-US"/>
          </a:p>
        </p:txBody>
      </p:sp>
      <p:sp>
        <p:nvSpPr>
          <p:cNvPr id="307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8575" y="2619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1AEE30E-B664-4728-8989-9FBE0BF99E4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7"/>
          <p:cNvGrpSpPr/>
          <p:nvPr userDrawn="1"/>
        </p:nvGrpSpPr>
        <p:grpSpPr bwMode="auto">
          <a:xfrm>
            <a:off x="8540750" y="214313"/>
            <a:ext cx="358775" cy="522287"/>
            <a:chOff x="0" y="0"/>
            <a:chExt cx="359569" cy="522682"/>
          </a:xfrm>
        </p:grpSpPr>
        <p:sp>
          <p:nvSpPr>
            <p:cNvPr id="4099" name="Oval 40"/>
            <p:cNvSpPr>
              <a:spLocks noChangeArrowheads="1"/>
            </p:cNvSpPr>
            <p:nvPr userDrawn="1"/>
          </p:nvSpPr>
          <p:spPr bwMode="auto">
            <a:xfrm>
              <a:off x="30230" y="473433"/>
              <a:ext cx="299110" cy="4924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100" name="Freeform 41"/>
            <p:cNvSpPr>
              <a:spLocks noChangeArrowheads="1"/>
            </p:cNvSpPr>
            <p:nvPr userDrawn="1"/>
          </p:nvSpPr>
          <p:spPr bwMode="auto">
            <a:xfrm>
              <a:off x="0" y="0"/>
              <a:ext cx="359569" cy="497263"/>
            </a:xfrm>
            <a:custGeom>
              <a:avLst/>
              <a:gdLst>
                <a:gd name="T0" fmla="*/ 359569 w 128"/>
                <a:gd name="T1" fmla="*/ 191200 h 177"/>
                <a:gd name="T2" fmla="*/ 359569 w 128"/>
                <a:gd name="T3" fmla="*/ 179952 h 177"/>
                <a:gd name="T4" fmla="*/ 179785 w 128"/>
                <a:gd name="T5" fmla="*/ 0 h 177"/>
                <a:gd name="T6" fmla="*/ 0 w 128"/>
                <a:gd name="T7" fmla="*/ 179952 h 177"/>
                <a:gd name="T8" fmla="*/ 0 w 128"/>
                <a:gd name="T9" fmla="*/ 196823 h 177"/>
                <a:gd name="T10" fmla="*/ 0 w 128"/>
                <a:gd name="T11" fmla="*/ 199635 h 177"/>
                <a:gd name="T12" fmla="*/ 179785 w 128"/>
                <a:gd name="T13" fmla="*/ 497681 h 177"/>
                <a:gd name="T14" fmla="*/ 351142 w 128"/>
                <a:gd name="T15" fmla="*/ 233376 h 177"/>
                <a:gd name="T16" fmla="*/ 359569 w 128"/>
                <a:gd name="T17" fmla="*/ 19120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77"/>
                <a:gd name="T29" fmla="*/ 128 w 12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4101" name="Oval 42"/>
            <p:cNvSpPr>
              <a:spLocks noChangeArrowheads="1"/>
            </p:cNvSpPr>
            <p:nvPr userDrawn="1"/>
          </p:nvSpPr>
          <p:spPr bwMode="auto">
            <a:xfrm>
              <a:off x="44548" y="50838"/>
              <a:ext cx="270472" cy="270079"/>
            </a:xfrm>
            <a:prstGeom prst="ellipse">
              <a:avLst/>
            </a:prstGeom>
            <a:solidFill>
              <a:schemeClr val="bg1">
                <a:alpha val="3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43146A22-B2F2-469C-BAC7-D1615C60F774}" type="datetime1">
              <a:rPr lang="zh-CN" altLang="en-US"/>
            </a:fld>
            <a:endParaRPr lang="zh-CN" altLang="en-US"/>
          </a:p>
        </p:txBody>
      </p:sp>
      <p:sp>
        <p:nvSpPr>
          <p:cNvPr id="410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8575" y="2619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41711D9-E66D-4A57-9CC0-FC5CCBBC82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9"/>
          <p:cNvGrpSpPr/>
          <p:nvPr userDrawn="1"/>
        </p:nvGrpSpPr>
        <p:grpSpPr bwMode="auto">
          <a:xfrm>
            <a:off x="8540750" y="214313"/>
            <a:ext cx="358775" cy="522287"/>
            <a:chOff x="0" y="0"/>
            <a:chExt cx="359569" cy="522682"/>
          </a:xfrm>
        </p:grpSpPr>
        <p:sp>
          <p:nvSpPr>
            <p:cNvPr id="5123" name="Oval 40"/>
            <p:cNvSpPr>
              <a:spLocks noChangeArrowheads="1"/>
            </p:cNvSpPr>
            <p:nvPr userDrawn="1"/>
          </p:nvSpPr>
          <p:spPr bwMode="auto">
            <a:xfrm>
              <a:off x="30230" y="473433"/>
              <a:ext cx="299110" cy="4924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5124" name="Freeform 41"/>
            <p:cNvSpPr>
              <a:spLocks noChangeArrowheads="1"/>
            </p:cNvSpPr>
            <p:nvPr userDrawn="1"/>
          </p:nvSpPr>
          <p:spPr bwMode="auto">
            <a:xfrm>
              <a:off x="0" y="0"/>
              <a:ext cx="359569" cy="497263"/>
            </a:xfrm>
            <a:custGeom>
              <a:avLst/>
              <a:gdLst>
                <a:gd name="T0" fmla="*/ 359569 w 128"/>
                <a:gd name="T1" fmla="*/ 191200 h 177"/>
                <a:gd name="T2" fmla="*/ 359569 w 128"/>
                <a:gd name="T3" fmla="*/ 179952 h 177"/>
                <a:gd name="T4" fmla="*/ 179785 w 128"/>
                <a:gd name="T5" fmla="*/ 0 h 177"/>
                <a:gd name="T6" fmla="*/ 0 w 128"/>
                <a:gd name="T7" fmla="*/ 179952 h 177"/>
                <a:gd name="T8" fmla="*/ 0 w 128"/>
                <a:gd name="T9" fmla="*/ 196823 h 177"/>
                <a:gd name="T10" fmla="*/ 0 w 128"/>
                <a:gd name="T11" fmla="*/ 199635 h 177"/>
                <a:gd name="T12" fmla="*/ 179785 w 128"/>
                <a:gd name="T13" fmla="*/ 497681 h 177"/>
                <a:gd name="T14" fmla="*/ 351142 w 128"/>
                <a:gd name="T15" fmla="*/ 233376 h 177"/>
                <a:gd name="T16" fmla="*/ 359569 w 128"/>
                <a:gd name="T17" fmla="*/ 19120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77"/>
                <a:gd name="T29" fmla="*/ 128 w 12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5125" name="Oval 42"/>
            <p:cNvSpPr>
              <a:spLocks noChangeArrowheads="1"/>
            </p:cNvSpPr>
            <p:nvPr userDrawn="1"/>
          </p:nvSpPr>
          <p:spPr bwMode="auto">
            <a:xfrm>
              <a:off x="44548" y="50838"/>
              <a:ext cx="270472" cy="270079"/>
            </a:xfrm>
            <a:prstGeom prst="ellipse">
              <a:avLst/>
            </a:prstGeom>
            <a:solidFill>
              <a:schemeClr val="bg1">
                <a:alpha val="68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5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5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512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6DAA56A-C735-44E9-975E-53B137023426}" type="datetime1">
              <a:rPr lang="zh-CN" altLang="en-US"/>
            </a:fld>
            <a:endParaRPr lang="zh-CN" altLang="en-US"/>
          </a:p>
        </p:txBody>
      </p:sp>
      <p:sp>
        <p:nvSpPr>
          <p:cNvPr id="512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8575" y="2619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smtClean="0">
                <a:solidFill>
                  <a:srgbClr val="152C34"/>
                </a:solidFill>
                <a:latin typeface="+mn-lt"/>
              </a:defRPr>
            </a:lvl1pPr>
          </a:lstStyle>
          <a:p>
            <a:pPr>
              <a:defRPr/>
            </a:pPr>
            <a:fld id="{AA0D570A-16F2-4F9F-B28C-028A833AE6F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40914" y="1764"/>
            <a:ext cx="4207899" cy="51658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1" y="365631"/>
            <a:ext cx="1675110" cy="3773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7516" y="2231390"/>
            <a:ext cx="526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养殖尾水处理技术方案</a:t>
            </a:r>
            <a:endParaRPr lang="zh-CN" altLang="en-US" sz="40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1905"/>
            <a:ext cx="367474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工艺二</a:t>
            </a:r>
            <a:endParaRPr lang="en-US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0680" y="710565"/>
            <a:ext cx="625348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0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工艺二：</a:t>
            </a:r>
            <a:r>
              <a:rPr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两级DTRO一体化处理设备，每套一体化处理量100吨/天</a:t>
            </a:r>
            <a:endParaRPr sz="14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3659" y="4056343"/>
            <a:ext cx="635000" cy="1536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10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工艺流程图</a:t>
            </a:r>
            <a:endParaRPr lang="zh-CN" altLang="en-US" sz="1000" b="1" dirty="0" smtClean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8710" y="1181735"/>
            <a:ext cx="4044950" cy="275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工艺二</a:t>
            </a:r>
            <a:endParaRPr lang="en-US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1175" y="1000760"/>
            <a:ext cx="78390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工艺原理</a:t>
            </a:r>
            <a:endParaRPr lang="zh-CN" sz="14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碟管式反渗透（</a:t>
            </a:r>
            <a:r>
              <a:rPr lang="en-US" alt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DTRO</a:t>
            </a:r>
            <a:r>
              <a:rPr lang="zh-CN" altLang="en-US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）是反渗透的一种形式，其核心技术是碟管式馍片膜柱。把反渗透膜片和水力导流盘叠放在一起，用中心拉杆和短板进行固定，然后置入耐压套管中，就形成一个膜柱。</a:t>
            </a:r>
            <a:r>
              <a:rPr lang="en-US" alt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DTRO</a:t>
            </a:r>
            <a:r>
              <a:rPr lang="zh-CN" altLang="en-US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克服了一般反渗透系统在处理污水时容易堵塞的缺点，使系统更加稳定。</a:t>
            </a:r>
            <a:r>
              <a:rPr lang="en-US" alt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DTRO</a:t>
            </a:r>
            <a:r>
              <a:rPr lang="zh-CN" altLang="en-US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膜柱的使用寿命可长达三年以上。</a:t>
            </a:r>
            <a:endParaRPr lang="zh-CN" altLang="en-US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endParaRPr lang="zh-CN" altLang="en-US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主要设备</a:t>
            </a:r>
            <a:endParaRPr lang="zh-CN" sz="14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一体化处理设备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包括</a:t>
            </a:r>
            <a:r>
              <a:rPr lang="zh-CN" altLang="en-US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进水泵、保安过滤器、高压泵、在线增压泵、DTRO膜系统（</a:t>
            </a:r>
            <a:r>
              <a:rPr lang="zh-CN" altLang="en-US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膜系统为两级反渗透，第一级反渗透需要从芯式过滤器后进水，第二级反渗透处理第一级透过水</a:t>
            </a:r>
            <a:r>
              <a:rPr lang="zh-CN" altLang="en-US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）、化学清洗系统、加药系统及控制仪表等。</a:t>
            </a:r>
            <a:endParaRPr lang="zh-CN" altLang="en-US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工艺二</a:t>
            </a:r>
            <a:endParaRPr lang="en-US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96645" y="648970"/>
            <a:ext cx="6951345" cy="3846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 algn="just" eaLnBrk="1" fontAlgn="auto" latinLnBrk="0" hangingPunct="1">
              <a:lnSpc>
                <a:spcPct val="200000"/>
              </a:lnSpc>
              <a:buClrTx/>
              <a:buSzTx/>
            </a:pPr>
            <a:r>
              <a:rPr lang="zh-CN"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工艺优势：</a:t>
            </a:r>
            <a:endParaRPr lang="zh-CN" sz="14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产水水质好，能达到回用水标准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碟管式反渗透技术对污染的截留率很高，</a:t>
            </a:r>
            <a:r>
              <a:rPr lang="zh-CN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出水能满足回用水标准</a:t>
            </a: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20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预处理要求低，抗冲击能力强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设备对不同的水质适应性强，因此对预处理的要求较低，</a:t>
            </a: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抗冲击能力较强</a:t>
            </a: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20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启动时间很短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DTRO膜系统的建设主要为机械加工，附以配套的厂房、水池建设，规模很小，建设速度快。</a:t>
            </a:r>
            <a:endParaRPr lang="zh-CN" altLang="en-US" sz="120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占地面积小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DTRO膜系统为集成式安装，附属构筑物及设施也是一些小型构筑物，占地面积很小。</a:t>
            </a:r>
            <a:endParaRPr sz="120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可移动性强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设备为一体化集装箱式，可移动性强。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操作简单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DTRO膜系统为全自动式，对操作人员的经验没有过高的要求。</a:t>
            </a:r>
            <a:endParaRPr lang="zh-CN" altLang="en-US" sz="120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工艺二</a:t>
            </a:r>
            <a:endParaRPr lang="en-US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1175" y="1162050"/>
            <a:ext cx="3942715" cy="2231390"/>
            <a:chOff x="805" y="1309"/>
            <a:chExt cx="6209" cy="3514"/>
          </a:xfrm>
        </p:grpSpPr>
        <p:sp>
          <p:nvSpPr>
            <p:cNvPr id="100" name="文本框 99"/>
            <p:cNvSpPr txBox="1"/>
            <p:nvPr/>
          </p:nvSpPr>
          <p:spPr>
            <a:xfrm>
              <a:off x="805" y="1309"/>
              <a:ext cx="6209" cy="6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0" indent="0" algn="just" eaLnBrk="1" fontAlgn="auto" latinLnBrk="0" hangingPunct="1">
                <a:lnSpc>
                  <a:spcPct val="150000"/>
                </a:lnSpc>
                <a:buClrTx/>
                <a:buSzTx/>
              </a:pPr>
              <a:r>
                <a:rPr sz="1400" b="1" dirty="0">
                  <a:solidFill>
                    <a:srgbClr val="2549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两级DTRO一体化处理设备</a:t>
              </a:r>
              <a:r>
                <a:rPr lang="zh-CN" sz="1400" b="1" dirty="0">
                  <a:solidFill>
                    <a:srgbClr val="2549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相关业绩：</a:t>
              </a:r>
              <a:endPara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05" y="2435"/>
              <a:ext cx="5608" cy="2388"/>
              <a:chOff x="805" y="2435"/>
              <a:chExt cx="5608" cy="238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805" y="2435"/>
                <a:ext cx="476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285750" indent="-285750" algn="l">
                  <a:buFont typeface="Wingdings" panose="05000000000000000000" charset="0"/>
                  <a:buChar char="ü"/>
                </a:pPr>
                <a:r>
                  <a:rPr sz="1400" b="1">
                    <a:solidFill>
                      <a:srgbClr val="2549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用于填埋场渗滤液浓缩液减量处理</a:t>
                </a:r>
                <a:endParaRPr lang="zh-CN" altLang="en-US" sz="1400" b="1">
                  <a:solidFill>
                    <a:srgbClr val="2549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805" y="3389"/>
                <a:ext cx="56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285750" indent="-285750" algn="l">
                  <a:buFont typeface="Wingdings" panose="05000000000000000000" charset="0"/>
                  <a:buChar char="ü"/>
                </a:pPr>
                <a:r>
                  <a:rPr sz="1400" b="1">
                    <a:solidFill>
                      <a:srgbClr val="2549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用于垃圾焚烧电厂渗滤液浓缩液减量处理</a:t>
                </a:r>
                <a:endParaRPr lang="zh-CN" altLang="en-US" sz="1400" b="1">
                  <a:solidFill>
                    <a:srgbClr val="2549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805" y="4341"/>
                <a:ext cx="532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285750" indent="-285750" algn="l">
                  <a:buFont typeface="Wingdings" panose="05000000000000000000" charset="0"/>
                  <a:buChar char="ü"/>
                </a:pPr>
                <a:r>
                  <a:rPr sz="1400" b="1">
                    <a:solidFill>
                      <a:srgbClr val="2549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用于垃圾焚烧电厂多种浓缩液减量处理</a:t>
                </a:r>
                <a:endParaRPr lang="zh-CN" altLang="en-US" sz="1400" b="1">
                  <a:solidFill>
                    <a:srgbClr val="2549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pic>
        <p:nvPicPr>
          <p:cNvPr id="2" name="图片 1" descr="兴丰现场照"/>
          <p:cNvPicPr/>
          <p:nvPr/>
        </p:nvPicPr>
        <p:blipFill>
          <a:blip r:embed="rId1"/>
          <a:stretch>
            <a:fillRect/>
          </a:stretch>
        </p:blipFill>
        <p:spPr>
          <a:xfrm>
            <a:off x="4613275" y="1161415"/>
            <a:ext cx="3486150" cy="2232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54600" y="852805"/>
            <a:ext cx="269176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630" y="2741295"/>
            <a:ext cx="2619375" cy="178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占位符 2"/>
          <p:cNvSpPr txBox="1">
            <a:spLocks noGrp="1"/>
          </p:cNvSpPr>
          <p:nvPr/>
        </p:nvSpPr>
        <p:spPr>
          <a:xfrm>
            <a:off x="505757" y="7945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荣誉（国家工程和运营最高奖） </a:t>
            </a:r>
            <a:endParaRPr lang="zh-CN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0335" y="1299210"/>
            <a:ext cx="4514850" cy="281495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（1）卫生填埋场运营最高奖</a:t>
            </a:r>
            <a:endParaRPr sz="14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14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全国无害化填埋场评比“第一名” 并被评定为Ⅰ级填埋场；</a:t>
            </a:r>
            <a:endParaRPr sz="14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（2）卫生填埋场工程最高奖</a:t>
            </a:r>
            <a:endParaRPr sz="14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sz="14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国家优质工程金奖、建设部科技示范工程、第八届中国土木工程詹天佑奖、新中国成立60周年百项经典暨精品工程大奖等多项国家级奖项。</a:t>
            </a:r>
            <a:endParaRPr sz="14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2"/>
          <p:cNvSpPr txBox="1">
            <a:spLocks noGrp="1"/>
          </p:cNvSpPr>
          <p:nvPr/>
        </p:nvSpPr>
        <p:spPr>
          <a:xfrm>
            <a:off x="516552" y="116919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 （国家发明专利一项、实用新型专利15项）</a:t>
            </a:r>
            <a:endParaRPr sz="2000" b="1" dirty="0">
              <a:solidFill>
                <a:srgbClr val="005EA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6" name="Picture 2" descr="E:\渗滤液工艺流程图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680" y="1165860"/>
            <a:ext cx="4718050" cy="2811780"/>
          </a:xfrm>
          <a:prstGeom prst="rect">
            <a:avLst/>
          </a:prstGeom>
          <a:noFill/>
        </p:spPr>
      </p:pic>
      <p:pic>
        <p:nvPicPr>
          <p:cNvPr id="1029" name="Picture 5" descr="C:\Users\yyq.XF\Desktop\QQ图片201706241116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280" y="1165860"/>
            <a:ext cx="1958340" cy="2857500"/>
          </a:xfrm>
          <a:prstGeom prst="rect">
            <a:avLst/>
          </a:prstGeom>
          <a:noFill/>
        </p:spPr>
      </p:pic>
      <p:pic>
        <p:nvPicPr>
          <p:cNvPr id="35858" name="图片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630" y="1165860"/>
            <a:ext cx="1819275" cy="2812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 noGrp="1"/>
          </p:cNvSpPr>
          <p:nvPr/>
        </p:nvSpPr>
        <p:spPr>
          <a:xfrm>
            <a:off x="593387" y="149939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荣誉（广州市生态环境科技协同创新中心）</a:t>
            </a:r>
            <a:endParaRPr lang="zh-CN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牌匾"/>
          <p:cNvPicPr>
            <a:picLocks noChangeAspect="1"/>
          </p:cNvPicPr>
          <p:nvPr/>
        </p:nvPicPr>
        <p:blipFill>
          <a:blip r:embed="rId1"/>
          <a:srcRect l="7064" r="10710" b="891"/>
          <a:stretch>
            <a:fillRect/>
          </a:stretch>
        </p:blipFill>
        <p:spPr>
          <a:xfrm>
            <a:off x="593090" y="1089025"/>
            <a:ext cx="3895090" cy="29660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972050" y="1458595"/>
            <a:ext cx="378333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eaLnBrk="1" latinLnBrk="0" hangingPunct="1">
              <a:lnSpc>
                <a:spcPct val="150000"/>
              </a:lnSpc>
            </a:pPr>
            <a:r>
              <a:rPr sz="1400" b="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经广州市科学技术局审核同意后，广州市环境技术中心、中国科学院广州地球化学研究所、广东工业大学、广东省广州生态环境监测中心站、广东省环境科学学会、广州环投集团等六家单位共同建设</a:t>
            </a:r>
            <a:r>
              <a:rPr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“广州市生态环境科技协同创新中心”</a:t>
            </a:r>
            <a:r>
              <a:rPr lang="zh-CN"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4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 noGrp="1"/>
          </p:cNvSpPr>
          <p:nvPr/>
        </p:nvSpPr>
        <p:spPr>
          <a:xfrm>
            <a:off x="593387" y="149939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资质（环保工程二、三级资质）</a:t>
            </a:r>
            <a:endParaRPr lang="zh-CN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885" y="796925"/>
            <a:ext cx="2720340" cy="3664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740" y="857885"/>
            <a:ext cx="2542540" cy="35420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76550" y="3991006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地       址：广州市流花路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121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号南塔     </a:t>
            </a:r>
            <a:endParaRPr lang="en-US" altLang="zh-CN" sz="1200" b="1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联系电话：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020-85806300  </a:t>
            </a:r>
            <a:endParaRPr lang="en-US" altLang="zh-CN" sz="1200" b="1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网       址：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https://www.grandtop.com.cn/</a:t>
            </a:r>
            <a:endParaRPr lang="zh-CN" altLang="en-US" sz="1200" b="1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80579" y="2306506"/>
            <a:ext cx="1382843" cy="1382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/>
          <p:nvPr/>
        </p:nvSpPr>
        <p:spPr>
          <a:xfrm>
            <a:off x="4698206" y="592455"/>
            <a:ext cx="4174331" cy="347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致力于成为国际一流环保环卫产业集团</a:t>
            </a:r>
            <a:endParaRPr lang="zh-CN" altLang="en-US" sz="1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 sz="1400">
                <a:solidFill>
                  <a:srgbClr val="003366"/>
                </a:solidFill>
              </a:defRPr>
            </a:pPr>
            <a:endParaRPr sz="1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  <a:defRPr sz="1400">
                <a:solidFill>
                  <a:srgbClr val="003366"/>
                </a:solidFill>
              </a:defRPr>
            </a:pPr>
            <a:r>
              <a:rPr lang="en-US"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广州环保投资集团有限公司（简称“广州环投集团”）是广州市政府直属的全资国有企业，是广州市环保产业分链的链主企业，当前拥有各层级成员企业</a:t>
            </a:r>
            <a:r>
              <a:rPr sz="13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47家</a:t>
            </a:r>
            <a:r>
              <a:rPr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，总资产</a:t>
            </a:r>
            <a:r>
              <a:rPr lang="en-US"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300</a:t>
            </a:r>
            <a:r>
              <a:rPr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亿元。广州环投集团致力于环保领域的综合性业务，构建了以</a:t>
            </a:r>
            <a:r>
              <a:rPr sz="13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清洁能源生产、固废资源再生、智慧环卫服务、环保装备制造和环境治理服务</a:t>
            </a:r>
            <a:r>
              <a:rPr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为核心的五大业务板块，覆盖环保咨询、设计、检测、研究开发、设备制造、工程建设、设施运营、环保管家、投融资一体化等环保全产业链。</a:t>
            </a:r>
            <a:endParaRPr lang="zh-CN" altLang="en-US" sz="13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rcRect r="2339" b="5660"/>
          <a:stretch>
            <a:fillRect/>
          </a:stretch>
        </p:blipFill>
        <p:spPr>
          <a:xfrm>
            <a:off x="5239" y="214313"/>
            <a:ext cx="407194" cy="37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8599" y="738188"/>
            <a:ext cx="4337209" cy="311943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64185" y="224790"/>
            <a:ext cx="2572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广州环投</a:t>
            </a:r>
            <a:endParaRPr lang="zh-CN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/>
          <p:nvPr/>
        </p:nvSpPr>
        <p:spPr>
          <a:xfrm>
            <a:off x="339090" y="998220"/>
            <a:ext cx="819531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06400" fontAlgn="auto">
              <a:lnSpc>
                <a:spcPct val="150000"/>
              </a:lnSpc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sz="16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广州环投环境服务有限公司（下称“环服公司”）环境服务公司是广州环投集团全资子公司，公司成立于2010年5月18日，下属6个全资/控股子公司，现有员工</a:t>
            </a:r>
            <a:r>
              <a:rPr lang="en-US" sz="16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248</a:t>
            </a:r>
            <a:r>
              <a:rPr sz="16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人。</a:t>
            </a:r>
            <a:endParaRPr sz="16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06400" fontAlgn="auto">
              <a:lnSpc>
                <a:spcPct val="150000"/>
              </a:lnSpc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endParaRPr sz="16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06400" fontAlgn="auto">
              <a:lnSpc>
                <a:spcPct val="150000"/>
              </a:lnSpc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sz="16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主营业务涵盖固废板块、水处理板块、资源综合利用板块、生态修复板块、服务板块等，并拥有国内外行业一流的四大核心技术（生活垃圾卫生填埋、渗沥液全量化处理、填埋气体综合利用、土壤修复）和20年以上工程建设和运营管理经验，是华南乃至全国环保行业服务能力最强、产业链最完善的环境服务公司之一。</a:t>
            </a:r>
            <a:endParaRPr sz="1600" dirty="0">
              <a:solidFill>
                <a:srgbClr val="005EA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06400" fontAlgn="auto">
              <a:lnSpc>
                <a:spcPct val="150000"/>
              </a:lnSpc>
              <a:buFont typeface="Arial" panose="020B0604020202020204" pitchFamily="34" charset="0"/>
              <a:buChar char="•"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endParaRPr lang="zh-CN" sz="1600" dirty="0">
              <a:solidFill>
                <a:srgbClr val="005EA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环服公司</a:t>
            </a:r>
            <a:endParaRPr lang="zh-CN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2"/>
          <p:cNvSpPr txBox="1">
            <a:spLocks noGrp="1"/>
          </p:cNvSpPr>
          <p:nvPr/>
        </p:nvSpPr>
        <p:spPr>
          <a:xfrm>
            <a:off x="497502" y="97869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配套设施情况——渗滤液处理</a:t>
            </a:r>
            <a:endParaRPr sz="2000" b="1" dirty="0">
              <a:solidFill>
                <a:srgbClr val="005EA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83910" y="1123950"/>
            <a:ext cx="2988945" cy="236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6616674" y="3622003"/>
            <a:ext cx="1524000" cy="1536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10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兴丰填埋场渗滤液处理设施</a:t>
            </a:r>
            <a:endParaRPr lang="zh-CN" altLang="en-US" sz="1000" b="1" dirty="0" smtClean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7205" y="915670"/>
            <a:ext cx="4928235" cy="3189605"/>
          </a:xfrm>
          <a:prstGeom prst="rect">
            <a:avLst/>
          </a:prstGeom>
        </p:spPr>
        <p:txBody>
          <a:bodyPr wrap="square" lIns="287931" tIns="143969" rIns="287931" bIns="143969">
            <a:spAutoFit/>
          </a:bodyPr>
          <a:p>
            <a:pPr eaLnBrk="1" latinLnBrk="0" hangingPunct="1">
              <a:lnSpc>
                <a:spcPct val="140000"/>
              </a:lnSpc>
              <a:spcAft>
                <a:spcPts val="1500"/>
              </a:spcAft>
            </a:pPr>
            <a:r>
              <a:rPr lang="en-US" altLang="zh-CN" sz="12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渗滤液处理一厂：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于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2012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月完成调试并投入运营，处理规模为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1585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天，出水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1300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天，通过技改后，增加纳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RO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机组后出水达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2300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天。</a:t>
            </a:r>
            <a:endParaRPr lang="en-US" altLang="zh-CN" sz="1200" dirty="0" smtClean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40000"/>
              </a:lnSpc>
              <a:spcAft>
                <a:spcPts val="1500"/>
              </a:spcAft>
            </a:pPr>
            <a:r>
              <a:rPr lang="en-US" altLang="zh-CN" sz="12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渗滤液处理二厂：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日开始进水调试，设计量处理规模为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1400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天，实际出水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1100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天。</a:t>
            </a:r>
            <a:endParaRPr lang="en-US" altLang="zh-CN" sz="1200" b="1" dirty="0" smtClean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40000"/>
              </a:lnSpc>
              <a:spcAft>
                <a:spcPts val="1500"/>
              </a:spcAft>
            </a:pPr>
            <a:r>
              <a:rPr lang="en-US" altLang="zh-CN" sz="12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低浓度污水厂</a:t>
            </a:r>
            <a:r>
              <a:rPr lang="zh-CN" altLang="en-US" sz="1200" b="1" dirty="0" smtClean="0">
                <a:solidFill>
                  <a:srgbClr val="25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 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于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开始安装并调试，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日投产，设计处理规模是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500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天，实际出水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450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天。</a:t>
            </a:r>
            <a:endParaRPr lang="en-US" altLang="zh-CN" sz="1200" dirty="0" smtClean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latinLnBrk="0" hangingPunct="1">
              <a:lnSpc>
                <a:spcPct val="140000"/>
              </a:lnSpc>
              <a:spcAft>
                <a:spcPts val="1500"/>
              </a:spcAft>
            </a:pP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2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浓缩液处理五厂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浓缩液浸没燃烧项目于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2019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日开始调试，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23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日正式投产，目前处理浓缩液运行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200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吨</a:t>
            </a:r>
            <a:r>
              <a:rPr lang="en-US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zh-CN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天</a:t>
            </a:r>
            <a:r>
              <a:rPr lang="zh-CN" altLang="en-US" sz="1200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1200" dirty="0" smtClean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占位符 2"/>
          <p:cNvSpPr txBox="1">
            <a:spLocks noGrp="1"/>
          </p:cNvSpPr>
          <p:nvPr/>
        </p:nvSpPr>
        <p:spPr>
          <a:xfrm>
            <a:off x="678477" y="397200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charset="0"/>
              <a:buChar char="u"/>
            </a:pPr>
            <a:r>
              <a:rPr sz="20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国内第一个渗沥液实现全量化处理项目</a:t>
            </a:r>
            <a:endParaRPr lang="zh-CN" sz="20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/>
          <p:nvPr/>
        </p:nvSpPr>
        <p:spPr>
          <a:xfrm>
            <a:off x="474345" y="645795"/>
            <a:ext cx="819531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57200" eaLnBrk="1" fontAlgn="auto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养殖尾水由不可溶的各种污染物颗粒和可溶氮、磷物组成。其中氮、磷及其各种化合物是污染水体的主要成分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17145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不可溶颗粒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57200" eaLnBrk="1" fontAlgn="auto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尾水中污染物颗粒一般指溶解的饵料、排泄物和污泥，粒径≤1 mm。这些不可溶污染物对鱼类有较大危害，感染其呼吸系统，增加应激反应风险，影响其生长发育。同时这些污染物会造成水体富营养化，为细菌和病毒在水体中的繁殖提供温床。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17145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含氮化合物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57200" eaLnBrk="1" fontAlgn="auto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主要成分为氨氮、亚硝酸盐氮和硝酸盐氮等，达到一定的浓度，则会造成水体内的动植物大量中毒死亡。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17145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含磷化合物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57200" eaLnBrk="1" fontAlgn="auto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饲料以及鱼类粪便均会产生含磷化合物。水中的磷分为可溶和不可溶2种。鱼的排泄物中一般存在不可溶性颗粒状的磷，而水体没有自主分解能力，磷则会在水体中聚集，污染水体，最终造成水体富营养化。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57200" eaLnBrk="1" fontAlgn="auto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由此可见，</a:t>
            </a:r>
            <a:r>
              <a:rPr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养殖尾水如得不到及时、有效的处理，排放后会污染周边的水域环境，引发一系列鱼类疾病和生态环境问题。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养殖尾水</a:t>
            </a:r>
            <a:endParaRPr lang="zh-CN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/>
          <p:nvPr/>
        </p:nvSpPr>
        <p:spPr>
          <a:xfrm>
            <a:off x="474345" y="645795"/>
            <a:ext cx="819531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7145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物理</a:t>
            </a:r>
            <a:endParaRPr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57200" eaLnBrk="1" fontAlgn="auto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是通过过滤、膜分离等方式，去除养殖尾水中的悬浮物，从而降低化学需氧量。该技术简单易行，但其处理不可溶污染物的成效不佳。</a:t>
            </a:r>
            <a:endParaRPr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17145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</a:t>
            </a:r>
            <a:endParaRPr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57200" eaLnBrk="1" fontAlgn="auto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向养殖水体中加入化学物质，发生絮凝、氧化还原、络合作用等化学反应，将水体中的污染物变成无害的化合物。化学处理技术虽然具有见效快、处理效果明显等优点，但是其同样有成本高的缺点，同时化学药剂的使用，容易产生二次污染。</a:t>
            </a:r>
            <a:endParaRPr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171450" eaLnBrk="1" fontAlgn="auto" latinLnBrk="0" hangingPunct="1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生物</a:t>
            </a:r>
            <a:endParaRPr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457200" eaLnBrk="1" fontAlgn="auto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是利用水中的微生物和动植物的吸收、转化、代谢、生物降解等生物特性，达到去除养殖水体中有机污染物和无机营养盐的目的，主要去除的是养殖水体中的溶解态污染物。生物处理技术具有处理效果好、生态环保、经济适用、不会对环境产生二次污染等优点，而且经济类水生作物和滤食性鱼类也可产生一定的经济效应，具有双赢的效果。但是该技术对养殖管理要求较高，而且需要根据不同的养殖对象，选择搭配不同的水生生物和滤食性鱼类，才能起到较好的处理效果。该模式不能满足集约化养殖的需求。</a:t>
            </a:r>
            <a:endParaRPr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尾水处理常用技术</a:t>
            </a:r>
            <a:endParaRPr lang="zh-CN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工艺一</a:t>
            </a:r>
            <a:endParaRPr lang="en-US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1320" y="76771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0" algn="l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工艺一：</a:t>
            </a:r>
            <a:r>
              <a:rPr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混凝气浮+AO+超滤+人工湿地</a:t>
            </a:r>
            <a:endParaRPr sz="14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-21474825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175" y="1731010"/>
            <a:ext cx="7693660" cy="1681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254474" y="3550883"/>
            <a:ext cx="635000" cy="1536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r>
              <a:rPr lang="zh-CN" altLang="en-US" sz="1000" b="1" dirty="0" smtClean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工艺流程图</a:t>
            </a:r>
            <a:endParaRPr lang="zh-CN" altLang="en-US" sz="1000" b="1" dirty="0" smtClean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工艺一</a:t>
            </a:r>
            <a:endParaRPr lang="en-US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1175" y="564515"/>
            <a:ext cx="7839075" cy="4015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工艺原理</a:t>
            </a:r>
            <a:endParaRPr lang="zh-CN" sz="14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sz="12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混凝气浮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向水中通入空气，产生细微气泡，同时加入混凝剂，使水中的细小悬浮物黏附在气泡上，随气泡一起上浮到水面，形成浮渣，从而实现从水中去除的目的。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sz="12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缺氧池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在缺氧状态下，反硝化菌将亚硝酸盐氮、硝酸盐氮还原成气态氮，从而实现脱氮的目的。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sz="12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好氧池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在好样状态下，活性污泥将水中的有机物氧化去除，同时将氨氮氧化成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亚硝酸盐氮、硝酸盐氮。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sz="12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超滤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生化池出水实现泥水分离的目的。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sz="12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人工湿地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工湿地系统主要由土壤、人工介质、植物、微生物等组成，并通过物理、化学、生物的三重协同作用，起到污水净化作用。人工湿地系统可以有效去除养殖尾水中的污染物，还可以提升养殖高价值鱼类的潜力，带来显著的经济效益。</a:t>
            </a:r>
            <a:endParaRPr lang="zh-CN" sz="1200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"/>
          <p:cNvSpPr txBox="1">
            <a:spLocks noGrp="1"/>
          </p:cNvSpPr>
          <p:nvPr/>
        </p:nvSpPr>
        <p:spPr>
          <a:xfrm>
            <a:off x="511472" y="121364"/>
            <a:ext cx="8375415" cy="646587"/>
          </a:xfrm>
          <a:prstGeom prst="rect">
            <a:avLst/>
          </a:prstGeom>
        </p:spPr>
        <p:txBody>
          <a:bodyPr vert="horz" lIns="91440" tIns="45719" rIns="91440" bIns="45719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</a:pPr>
            <a:r>
              <a:rPr lang="zh-CN" altLang="zh-CN" sz="18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工艺一</a:t>
            </a:r>
            <a:endParaRPr lang="en-US" altLang="zh-CN" sz="18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1175" y="786765"/>
            <a:ext cx="7839075" cy="3569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57200" algn="just" eaLnBrk="1" fontAlgn="auto" latinLnBrk="0" hangingPunct="1">
              <a:lnSpc>
                <a:spcPct val="200000"/>
              </a:lnSpc>
              <a:buClrTx/>
              <a:buSzTx/>
            </a:pPr>
            <a:r>
              <a:rPr lang="zh-CN" sz="1400" b="1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工艺优势：</a:t>
            </a:r>
            <a:endParaRPr lang="zh-CN" sz="1400" b="1" dirty="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处理效果好，采用组合工艺。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采用</a:t>
            </a:r>
            <a:r>
              <a:rPr lang="en-US" altLang="zh-CN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AO+</a:t>
            </a: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人工湿地的组合工艺，出水水质稳定，处理效果好。</a:t>
            </a:r>
            <a:endParaRPr lang="zh-CN" altLang="en-US" sz="120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沉淀分离效果好，生化及人工湿地不易堵塞。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前端采用混凝气浮能去除大部分悬浮物，而超滤的泥水分离效果好于一般的污泥沉淀池，因此生化池及人工湿地不易堵塞。</a:t>
            </a:r>
            <a:endParaRPr lang="zh-CN" altLang="en-US" sz="120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占地少，各处理单元有机结合。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混凝气浮、缺氧、好氧和超滤等处理单元，均可按需设计成集成度较高的一体化处理设施，占地面积较少。</a:t>
            </a:r>
            <a:endParaRPr lang="zh-CN" altLang="en-US" sz="120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抗冲击负荷能力强。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混凝气浮处理单元起预处理的目的，且</a:t>
            </a: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采用</a:t>
            </a:r>
            <a:r>
              <a:rPr lang="en-US" altLang="zh-CN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AO+</a:t>
            </a: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人工湿地的组合工艺，抗冲击负荷能力较强。</a:t>
            </a:r>
            <a:endParaRPr lang="zh-CN" altLang="en-US" sz="1200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 eaLnBrk="1" fontAlgn="auto" latinLnBrk="0" hangingPunct="1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既净化污染物也美化景观。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457200" algn="just" eaLnBrk="1" fontAlgn="auto" latinLnBrk="0" hangingPunct="1">
              <a:lnSpc>
                <a:spcPct val="150000"/>
              </a:lnSpc>
              <a:buClrTx/>
              <a:buSzTx/>
            </a:pPr>
            <a:r>
              <a:rPr lang="zh-CN" altLang="en-US" sz="120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人工湿地能增添绿色观瞻，形成良好生态环境，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还可以为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鱼类提供良好生境，</a:t>
            </a:r>
            <a:r>
              <a:rPr lang="zh-CN" sz="1200" dirty="0">
                <a:solidFill>
                  <a:srgbClr val="2549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提升养殖的潜力。</a:t>
            </a:r>
            <a:endParaRPr lang="zh-CN" altLang="en-US" sz="1200" b="1">
              <a:solidFill>
                <a:srgbClr val="2549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5f6d8125-50cd-49f6-8c97-a9a9e02e8823"/>
  <p:tag name="COMMONDATA" val="eyJoZGlkIjoiZTMwNjlkY2RiNDkwMmRhOGM5ZmQwODdmNzc3ZjY3ZmUifQ==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3128</Words>
  <Application>WPS 演示</Application>
  <PresentationFormat>全屏显示(16:9)</PresentationFormat>
  <Paragraphs>139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Times New Roman</vt:lpstr>
      <vt:lpstr>Wingdings</vt:lpstr>
      <vt:lpstr>Arial Unicode MS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张建</cp:lastModifiedBy>
  <cp:revision>503</cp:revision>
  <dcterms:created xsi:type="dcterms:W3CDTF">2015-07-02T09:02:00Z</dcterms:created>
  <dcterms:modified xsi:type="dcterms:W3CDTF">2023-07-21T08:33:51Z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0B0C212B67B64DDC8171FA07A5E59C7A_12</vt:lpwstr>
  </property>
</Properties>
</file>