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</p:sldIdLst>
  <p:sldSz cx="1218946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9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62.png"/><Relationship Id="rId6" Type="http://schemas.openxmlformats.org/officeDocument/2006/relationships/image" Target="../media/image5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9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3.png"/><Relationship Id="rId3" Type="http://schemas.openxmlformats.org/officeDocument/2006/relationships/image" Target="../media/image7.jpeg"/><Relationship Id="rId2" Type="http://schemas.openxmlformats.org/officeDocument/2006/relationships/image" Target="../media/image72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6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3" Type="http://schemas.openxmlformats.org/officeDocument/2006/relationships/image" Target="../media/image8.png"/><Relationship Id="rId2" Type="http://schemas.openxmlformats.org/officeDocument/2006/relationships/image" Target="../media/image74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7.jpe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jpe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75.jpeg"/><Relationship Id="rId5" Type="http://schemas.openxmlformats.org/officeDocument/2006/relationships/image" Target="../media/image8.png"/><Relationship Id="rId4" Type="http://schemas.openxmlformats.org/officeDocument/2006/relationships/image" Target="../media/image80.jpeg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6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7.jpe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75.jpeg"/><Relationship Id="rId7" Type="http://schemas.openxmlformats.org/officeDocument/2006/relationships/image" Target="../media/image86.jpeg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6.png"/><Relationship Id="rId11" Type="http://schemas.openxmlformats.org/officeDocument/2006/relationships/image" Target="../media/image76.jpeg"/><Relationship Id="rId10" Type="http://schemas.openxmlformats.org/officeDocument/2006/relationships/image" Target="../media/image16.png"/><Relationship Id="rId1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7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9.png"/><Relationship Id="rId13" Type="http://schemas.openxmlformats.org/officeDocument/2006/relationships/image" Target="../media/image18.jpeg"/><Relationship Id="rId12" Type="http://schemas.openxmlformats.org/officeDocument/2006/relationships/image" Target="../media/image17.jpe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36.png"/><Relationship Id="rId22" Type="http://schemas.openxmlformats.org/officeDocument/2006/relationships/image" Target="../media/image35.png"/><Relationship Id="rId21" Type="http://schemas.openxmlformats.org/officeDocument/2006/relationships/image" Target="../media/image34.png"/><Relationship Id="rId20" Type="http://schemas.openxmlformats.org/officeDocument/2006/relationships/image" Target="../media/image33.png"/><Relationship Id="rId2" Type="http://schemas.openxmlformats.org/officeDocument/2006/relationships/image" Target="../media/image20.jpeg"/><Relationship Id="rId19" Type="http://schemas.openxmlformats.org/officeDocument/2006/relationships/image" Target="../media/image32.png"/><Relationship Id="rId18" Type="http://schemas.openxmlformats.org/officeDocument/2006/relationships/image" Target="../media/image31.png"/><Relationship Id="rId17" Type="http://schemas.openxmlformats.org/officeDocument/2006/relationships/image" Target="../media/image30.png"/><Relationship Id="rId16" Type="http://schemas.openxmlformats.org/officeDocument/2006/relationships/image" Target="../media/image29.png"/><Relationship Id="rId15" Type="http://schemas.openxmlformats.org/officeDocument/2006/relationships/image" Target="../media/image28.jpeg"/><Relationship Id="rId14" Type="http://schemas.openxmlformats.org/officeDocument/2006/relationships/image" Target="../media/image16.png"/><Relationship Id="rId13" Type="http://schemas.openxmlformats.org/officeDocument/2006/relationships/image" Target="../media/image27.png"/><Relationship Id="rId12" Type="http://schemas.openxmlformats.org/officeDocument/2006/relationships/image" Target="../media/image26.jpeg"/><Relationship Id="rId11" Type="http://schemas.openxmlformats.org/officeDocument/2006/relationships/image" Target="../media/image15.png"/><Relationship Id="rId10" Type="http://schemas.openxmlformats.org/officeDocument/2006/relationships/image" Target="../media/image25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22.jpeg"/><Relationship Id="rId7" Type="http://schemas.openxmlformats.org/officeDocument/2006/relationships/image" Target="../media/image39.jpeg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1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45.jpeg"/><Relationship Id="rId7" Type="http://schemas.openxmlformats.org/officeDocument/2006/relationships/image" Target="../media/image44.jpeg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1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50.png"/><Relationship Id="rId14" Type="http://schemas.openxmlformats.org/officeDocument/2006/relationships/image" Target="../media/image49.png"/><Relationship Id="rId13" Type="http://schemas.openxmlformats.org/officeDocument/2006/relationships/image" Target="../media/image48.png"/><Relationship Id="rId12" Type="http://schemas.openxmlformats.org/officeDocument/2006/relationships/image" Target="../media/image47.png"/><Relationship Id="rId11" Type="http://schemas.openxmlformats.org/officeDocument/2006/relationships/image" Target="../media/image46.png"/><Relationship Id="rId10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51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55.pn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9.png"/><Relationship Id="rId10" Type="http://schemas.openxmlformats.org/officeDocument/2006/relationships/image" Target="../media/image56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sp>
        <p:nvSpPr>
          <p:cNvPr id="4" name="rect"/>
          <p:cNvSpPr/>
          <p:nvPr/>
        </p:nvSpPr>
        <p:spPr>
          <a:xfrm>
            <a:off x="10668" y="0"/>
            <a:ext cx="12179426" cy="6832092"/>
          </a:xfrm>
          <a:prstGeom prst="rect">
            <a:avLst/>
          </a:prstGeom>
          <a:solidFill>
            <a:srgbClr val="000000">
              <a:alpha val="2745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 rot="21600000">
            <a:off x="0" y="2026920"/>
            <a:ext cx="12190094" cy="2714244"/>
            <a:chOff x="0" y="0"/>
            <a:chExt cx="12190094" cy="2714244"/>
          </a:xfrm>
        </p:grpSpPr>
        <p:sp>
          <p:nvSpPr>
            <p:cNvPr id="6" name="rect"/>
            <p:cNvSpPr/>
            <p:nvPr/>
          </p:nvSpPr>
          <p:spPr>
            <a:xfrm>
              <a:off x="0" y="0"/>
              <a:ext cx="12190094" cy="2714244"/>
            </a:xfrm>
            <a:prstGeom prst="rect">
              <a:avLst/>
            </a:prstGeom>
            <a:solidFill>
              <a:srgbClr val="FFFFFF">
                <a:alpha val="8117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" name="textbox 8"/>
            <p:cNvSpPr/>
            <p:nvPr/>
          </p:nvSpPr>
          <p:spPr>
            <a:xfrm>
              <a:off x="814085" y="624517"/>
              <a:ext cx="10795634" cy="12954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2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3000"/>
                </a:lnSpc>
              </a:pPr>
              <a:r>
                <a:rPr sz="3300" b="1" kern="0" spc="9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固化藻菌共生体耦合生态链技术在鱼塘尾水治理中的应用</a:t>
              </a:r>
              <a:endParaRPr lang="en-US" altLang="en-US" sz="3300" dirty="0"/>
            </a:p>
            <a:p>
              <a:pPr algn="l" rtl="0" eaLnBrk="0">
                <a:lnSpc>
                  <a:spcPct val="14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47000"/>
                </a:lnSpc>
              </a:pPr>
              <a:endParaRPr lang="en-US" altLang="en-US" sz="500" dirty="0"/>
            </a:p>
            <a:p>
              <a:pPr marL="3311525" algn="l" rtl="0" eaLnBrk="0">
                <a:lnSpc>
                  <a:spcPct val="150000"/>
                </a:lnSpc>
                <a:spcBef>
                  <a:spcPts val="5"/>
                </a:spcBef>
              </a:pPr>
              <a:r>
                <a:rPr lang="en-US" sz="2000" b="1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sz="2000" b="1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广州华浩生态环境技术有限公司</a:t>
              </a:r>
              <a:endParaRPr sz="2000" b="1" kern="0" spc="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3311525" algn="l" rtl="0" eaLnBrk="0">
                <a:lnSpc>
                  <a:spcPct val="150000"/>
                </a:lnSpc>
                <a:spcBef>
                  <a:spcPts val="5"/>
                </a:spcBef>
              </a:pPr>
              <a:r>
                <a:rPr sz="2000" b="1" kern="0" spc="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广州华浩能源环保集团股份</a:t>
              </a:r>
              <a:r>
                <a:rPr sz="2000" b="1" kern="0" spc="-10" dirty="0">
                  <a:solidFill>
                    <a:srgbClr val="002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有限公司</a:t>
              </a:r>
              <a:endParaRPr lang="en-US" altLang="en-US" sz="2000" dirty="0"/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045970" y="1385252"/>
              <a:ext cx="8215630" cy="9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picture 4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 rot="21600000">
            <a:off x="5617209" y="965834"/>
            <a:ext cx="5949950" cy="3383660"/>
            <a:chOff x="0" y="0"/>
            <a:chExt cx="5949950" cy="3383660"/>
          </a:xfrm>
        </p:grpSpPr>
        <p:pic>
          <p:nvPicPr>
            <p:cNvPr id="410" name="picture 4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949950" cy="3383660"/>
            </a:xfrm>
            <a:prstGeom prst="rect">
              <a:avLst/>
            </a:prstGeom>
          </p:spPr>
        </p:pic>
        <p:sp>
          <p:nvSpPr>
            <p:cNvPr id="412" name="textbox 412"/>
            <p:cNvSpPr/>
            <p:nvPr/>
          </p:nvSpPr>
          <p:spPr>
            <a:xfrm>
              <a:off x="-12700" y="-12700"/>
              <a:ext cx="5975350" cy="342772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115570" algn="l" rtl="0" eaLnBrk="0">
                <a:lnSpc>
                  <a:spcPct val="91000"/>
                </a:lnSpc>
              </a:pP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在处理装置启用之前</a:t>
              </a:r>
              <a:r>
                <a:rPr sz="1400" kern="0" spc="-2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，将培养好的</a:t>
              </a:r>
              <a:r>
                <a:rPr sz="1400" b="1" kern="0" spc="-1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微藻、光合细菌和活性污泥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与</a:t>
              </a:r>
              <a:r>
                <a:rPr sz="1400" kern="0" spc="-1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海藻酸钠</a:t>
              </a:r>
              <a:endParaRPr lang="en-US" altLang="en-US" sz="1400" dirty="0"/>
            </a:p>
            <a:p>
              <a:pPr marL="116205" algn="l" rtl="0" eaLnBrk="0">
                <a:lnSpc>
                  <a:spcPct val="92000"/>
                </a:lnSpc>
                <a:spcBef>
                  <a:spcPts val="975"/>
                </a:spcBef>
              </a:pPr>
              <a:r>
                <a:rPr sz="1400" kern="0" spc="-1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溶液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混合均匀</a:t>
              </a:r>
              <a:r>
                <a:rPr sz="1400" kern="0" spc="-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，再将其加至</a:t>
              </a:r>
              <a:r>
                <a:rPr sz="1400" kern="0" spc="-1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氯化钙溶液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中搅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拌均匀</a:t>
              </a:r>
              <a:r>
                <a:rPr sz="1400" kern="0" spc="-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，最后将藻菌液喷在吸</a:t>
              </a:r>
              <a:endParaRPr lang="en-US" altLang="en-US" sz="1400" dirty="0"/>
            </a:p>
            <a:p>
              <a:pPr marL="124460" algn="l" rtl="0" eaLnBrk="0">
                <a:lnSpc>
                  <a:spcPct val="92000"/>
                </a:lnSpc>
                <a:spcBef>
                  <a:spcPts val="975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附能力强、生物附着表面积大的</a:t>
              </a:r>
              <a:r>
                <a:rPr sz="1400" kern="0" spc="-1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生物纤维填料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表面</a:t>
              </a:r>
              <a:r>
                <a:rPr sz="1400" kern="0" spc="-2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，在填料表面形成一层</a:t>
              </a:r>
              <a:endParaRPr lang="en-US" altLang="en-US" sz="14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800" dirty="0"/>
            </a:p>
            <a:p>
              <a:pPr marL="11747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藻菌凝胶。</a:t>
              </a:r>
              <a:endParaRPr lang="en-US" altLang="en-US" sz="1400" dirty="0"/>
            </a:p>
          </p:txBody>
        </p:sp>
      </p:grpSp>
      <p:pic>
        <p:nvPicPr>
          <p:cNvPr id="414" name="picture 4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6517" y="1860851"/>
            <a:ext cx="4762627" cy="2998998"/>
          </a:xfrm>
          <a:prstGeom prst="rect">
            <a:avLst/>
          </a:prstGeom>
        </p:spPr>
      </p:pic>
      <p:graphicFrame>
        <p:nvGraphicFramePr>
          <p:cNvPr id="416" name="table 416"/>
          <p:cNvGraphicFramePr>
            <a:graphicFrameLocks noGrp="1"/>
          </p:cNvGraphicFramePr>
          <p:nvPr/>
        </p:nvGraphicFramePr>
        <p:xfrm>
          <a:off x="5617209" y="4388484"/>
          <a:ext cx="5972175" cy="1725295"/>
        </p:xfrm>
        <a:graphic>
          <a:graphicData uri="http://schemas.openxmlformats.org/drawingml/2006/table">
            <a:tbl>
              <a:tblPr/>
              <a:tblGrid>
                <a:gridCol w="5972175"/>
              </a:tblGrid>
              <a:tr h="17189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04775" algn="l" rtl="0" eaLnBrk="0">
                        <a:lnSpc>
                          <a:spcPct val="83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藻菌凝胶的有效期为1~2个月，</a:t>
                      </a:r>
                      <a:r>
                        <a:rPr sz="14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自处理装置启用立即生效</a:t>
                      </a:r>
                      <a:r>
                        <a:rPr sz="1400" b="1" kern="0" spc="-24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1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，无需</a:t>
                      </a:r>
                      <a:r>
                        <a:rPr sz="1400" b="1" kern="0" spc="-2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经过漫长</a:t>
                      </a:r>
                      <a:endParaRPr lang="en-US" altLang="en-US" sz="1400" dirty="0"/>
                    </a:p>
                    <a:p>
                      <a:pPr marL="101600" indent="8255" algn="l" rtl="0" eaLnBrk="0">
                        <a:lnSpc>
                          <a:spcPct val="152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的自然启动过程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。期间</a:t>
                      </a:r>
                      <a:r>
                        <a:rPr sz="14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，藻菌凝胶也将加速藻、菌在生物纤维填料上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的挂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膜。生物纤维填料能将藻、菌迅速俘获、包裹、镶嵌在内</a:t>
                      </a:r>
                      <a:r>
                        <a:rPr sz="14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，在藻菌凝胶自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然脱落前完成藻菌共生床的构建</a:t>
                      </a:r>
                      <a:r>
                        <a:rPr sz="14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b="1" kern="0" spc="-1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增进藻菌系</a:t>
                      </a:r>
                      <a:r>
                        <a:rPr sz="1400" b="1" kern="0" spc="-2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统的协同作用</a:t>
                      </a:r>
                      <a:r>
                        <a:rPr sz="1400" b="1" kern="0" spc="-23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kern="0" spc="-2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，提高污染物    </a:t>
                      </a:r>
                      <a:r>
                        <a:rPr sz="1400" b="1" kern="0" spc="-1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降解转化效率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8" name="picture 4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958827" y="5445252"/>
            <a:ext cx="231267" cy="1412747"/>
          </a:xfrm>
          <a:prstGeom prst="rect">
            <a:avLst/>
          </a:prstGeom>
        </p:spPr>
      </p:pic>
      <p:pic>
        <p:nvPicPr>
          <p:cNvPr id="420" name="picture 4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6269735"/>
            <a:ext cx="12190094" cy="588263"/>
          </a:xfrm>
          <a:prstGeom prst="rect">
            <a:avLst/>
          </a:prstGeom>
        </p:spPr>
      </p:pic>
      <p:sp>
        <p:nvSpPr>
          <p:cNvPr id="422" name="textbox 422"/>
          <p:cNvSpPr/>
          <p:nvPr/>
        </p:nvSpPr>
        <p:spPr>
          <a:xfrm>
            <a:off x="339852" y="981455"/>
            <a:ext cx="4805679" cy="398145"/>
          </a:xfrm>
          <a:prstGeom prst="rect">
            <a:avLst/>
          </a:prstGeom>
          <a:solidFill>
            <a:srgbClr val="428E3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2057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1.引入“藻菌包埋+生物纤维填料”</a:t>
            </a: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</a:t>
            </a:r>
            <a:endParaRPr lang="en-US" altLang="en-US" sz="2000" dirty="0"/>
          </a:p>
        </p:txBody>
      </p:sp>
      <p:sp>
        <p:nvSpPr>
          <p:cNvPr id="424" name="rect"/>
          <p:cNvSpPr/>
          <p:nvPr/>
        </p:nvSpPr>
        <p:spPr>
          <a:xfrm>
            <a:off x="9182" y="6270040"/>
            <a:ext cx="2990976" cy="587959"/>
          </a:xfrm>
          <a:prstGeom prst="rect">
            <a:avLst/>
          </a:prstGeom>
          <a:solidFill>
            <a:srgbClr val="65A030">
              <a:alpha val="4431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6" name="textbox 426"/>
          <p:cNvSpPr/>
          <p:nvPr/>
        </p:nvSpPr>
        <p:spPr>
          <a:xfrm>
            <a:off x="7019336" y="6409053"/>
            <a:ext cx="4199890" cy="339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3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                      相关业绩</a:t>
            </a:r>
            <a:endParaRPr lang="en-US" altLang="en-US" sz="2200" dirty="0"/>
          </a:p>
        </p:txBody>
      </p:sp>
      <p:pic>
        <p:nvPicPr>
          <p:cNvPr id="428" name="picture 4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sp>
        <p:nvSpPr>
          <p:cNvPr id="430" name="textbox 430"/>
          <p:cNvSpPr/>
          <p:nvPr/>
        </p:nvSpPr>
        <p:spPr>
          <a:xfrm>
            <a:off x="513956" y="5334063"/>
            <a:ext cx="4639309" cy="2660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r" rtl="0" eaLnBrk="0">
              <a:lnSpc>
                <a:spcPct val="88000"/>
              </a:lnSpc>
            </a:pPr>
            <a:r>
              <a:rPr sz="1800" kern="0" spc="-40" dirty="0">
                <a:solidFill>
                  <a:srgbClr val="34343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2Alg-COONa+ca2+—Alg-c00-ca-00c-Alg+</a:t>
            </a:r>
            <a:r>
              <a:rPr sz="1800" kern="0" spc="230" dirty="0">
                <a:solidFill>
                  <a:srgbClr val="34343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kern="0" spc="-40" dirty="0">
                <a:solidFill>
                  <a:srgbClr val="222222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Na+</a:t>
            </a:r>
            <a:endParaRPr lang="en-US" altLang="en-US" sz="1800" dirty="0"/>
          </a:p>
        </p:txBody>
      </p:sp>
      <p:pic>
        <p:nvPicPr>
          <p:cNvPr id="432" name="picture 4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434" name="textbox 434"/>
          <p:cNvSpPr/>
          <p:nvPr/>
        </p:nvSpPr>
        <p:spPr>
          <a:xfrm>
            <a:off x="1234711" y="248264"/>
            <a:ext cx="2060575" cy="410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 技术改进</a:t>
            </a:r>
            <a:endParaRPr lang="en-US" altLang="en-US" sz="2700" dirty="0"/>
          </a:p>
        </p:txBody>
      </p:sp>
      <p:pic>
        <p:nvPicPr>
          <p:cNvPr id="436" name="picture 4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394460" y="6257544"/>
            <a:ext cx="291083" cy="192024"/>
          </a:xfrm>
          <a:prstGeom prst="rect">
            <a:avLst/>
          </a:prstGeom>
        </p:spPr>
      </p:pic>
      <p:sp>
        <p:nvSpPr>
          <p:cNvPr id="438" name="textbox 438"/>
          <p:cNvSpPr/>
          <p:nvPr/>
        </p:nvSpPr>
        <p:spPr>
          <a:xfrm>
            <a:off x="954054" y="6412963"/>
            <a:ext cx="1175385" cy="337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技术简介</a:t>
            </a:r>
            <a:endParaRPr lang="en-US" altLang="en-US" sz="2200" dirty="0"/>
          </a:p>
        </p:txBody>
      </p:sp>
      <p:sp>
        <p:nvSpPr>
          <p:cNvPr id="440" name="textbox 440"/>
          <p:cNvSpPr/>
          <p:nvPr/>
        </p:nvSpPr>
        <p:spPr>
          <a:xfrm>
            <a:off x="3984274" y="6410206"/>
            <a:ext cx="1175385" cy="338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技术优势</a:t>
            </a:r>
            <a:endParaRPr lang="en-US" altLang="en-US" sz="2200" dirty="0"/>
          </a:p>
        </p:txBody>
      </p:sp>
      <p:grpSp>
        <p:nvGrpSpPr>
          <p:cNvPr id="36" name="group 36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442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4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icture 4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448" name="picture 4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96711" y="1267968"/>
            <a:ext cx="2625852" cy="2625851"/>
          </a:xfrm>
          <a:prstGeom prst="rect">
            <a:avLst/>
          </a:prstGeom>
        </p:spPr>
      </p:pic>
      <p:pic>
        <p:nvPicPr>
          <p:cNvPr id="450" name="picture 4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77200" y="2139696"/>
            <a:ext cx="3593591" cy="3593591"/>
          </a:xfrm>
          <a:prstGeom prst="rect">
            <a:avLst/>
          </a:prstGeom>
        </p:spPr>
      </p:pic>
      <p:graphicFrame>
        <p:nvGraphicFramePr>
          <p:cNvPr id="452" name="table 452"/>
          <p:cNvGraphicFramePr>
            <a:graphicFrameLocks noGrp="1"/>
          </p:cNvGraphicFramePr>
          <p:nvPr/>
        </p:nvGraphicFramePr>
        <p:xfrm>
          <a:off x="364807" y="2412365"/>
          <a:ext cx="5137150" cy="2325370"/>
        </p:xfrm>
        <a:graphic>
          <a:graphicData uri="http://schemas.openxmlformats.org/drawingml/2006/table">
            <a:tbl>
              <a:tblPr/>
              <a:tblGrid>
                <a:gridCol w="5137150"/>
              </a:tblGrid>
              <a:tr h="23190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01600" algn="l" rtl="0" eaLnBrk="0">
                        <a:lnSpc>
                          <a:spcPct val="88000"/>
                        </a:lnSpc>
                      </a:pP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将一种常见淡水水草——</a:t>
                      </a:r>
                      <a:r>
                        <a:rPr sz="1500" b="1" kern="0" spc="10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黑</a:t>
                      </a:r>
                      <a:r>
                        <a:rPr sz="1500" b="1" kern="0" spc="9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藻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布置在藻菌共生床周围，</a:t>
                      </a:r>
                      <a:endParaRPr lang="en-US" altLang="en-US" sz="1500" dirty="0"/>
                    </a:p>
                    <a:p>
                      <a:pPr marL="101600" indent="18415" algn="l" rtl="0" eaLnBrk="0">
                        <a:lnSpc>
                          <a:spcPct val="161000"/>
                        </a:lnSpc>
                        <a:spcBef>
                          <a:spcPts val="60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由于其</a:t>
                      </a:r>
                      <a:r>
                        <a:rPr sz="1500" u="sng" kern="0" spc="9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叶片边缘存在</a:t>
                      </a:r>
                      <a:r>
                        <a:rPr sz="1500" u="sng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明显锯齿状结构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而具有较强的吸附  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能力</a:t>
                      </a:r>
                      <a:r>
                        <a:rPr sz="15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可使藻类和浮游生物附着之上</a:t>
                      </a:r>
                      <a:r>
                        <a:rPr sz="15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，提高水体透明度，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并以其强大的富氧能力有效增加水体的溶解氧；</a:t>
                      </a:r>
                      <a:r>
                        <a:rPr sz="15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除此之  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</a:t>
                      </a:r>
                      <a:r>
                        <a:rPr sz="15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黑藻的叶片缝隙可作为小鱼小虾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的取食、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栖息之所，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使耦合生态链更加环环相扣。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4" name="picture 4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958827" y="5445252"/>
            <a:ext cx="231267" cy="1412747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 rot="21600000">
            <a:off x="0" y="6257544"/>
            <a:ext cx="12190094" cy="600455"/>
            <a:chOff x="0" y="0"/>
            <a:chExt cx="12190094" cy="600455"/>
          </a:xfrm>
        </p:grpSpPr>
        <p:pic>
          <p:nvPicPr>
            <p:cNvPr id="456" name="picture 4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12191"/>
              <a:ext cx="12190094" cy="588263"/>
            </a:xfrm>
            <a:prstGeom prst="rect">
              <a:avLst/>
            </a:prstGeom>
          </p:spPr>
        </p:pic>
        <p:sp>
          <p:nvSpPr>
            <p:cNvPr id="458" name="rect"/>
            <p:cNvSpPr/>
            <p:nvPr/>
          </p:nvSpPr>
          <p:spPr>
            <a:xfrm>
              <a:off x="9182" y="12496"/>
              <a:ext cx="2990976" cy="587959"/>
            </a:xfrm>
            <a:prstGeom prst="rect">
              <a:avLst/>
            </a:prstGeom>
            <a:solidFill>
              <a:srgbClr val="65A030">
                <a:alpha val="44313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60" name="picture 4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1394460" y="0"/>
              <a:ext cx="291083" cy="192024"/>
            </a:xfrm>
            <a:prstGeom prst="rect">
              <a:avLst/>
            </a:prstGeom>
          </p:spPr>
        </p:pic>
        <p:sp>
          <p:nvSpPr>
            <p:cNvPr id="462" name="textbox 462"/>
            <p:cNvSpPr/>
            <p:nvPr/>
          </p:nvSpPr>
          <p:spPr>
            <a:xfrm>
              <a:off x="954054" y="155419"/>
              <a:ext cx="1175385" cy="3378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3000"/>
                </a:lnSpc>
              </a:pPr>
              <a:r>
                <a:rPr sz="22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技术简介</a:t>
              </a:r>
              <a:endParaRPr lang="en-US" altLang="en-US" sz="2200" dirty="0"/>
            </a:p>
          </p:txBody>
        </p:sp>
      </p:grpSp>
      <p:pic>
        <p:nvPicPr>
          <p:cNvPr id="464" name="picture 4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202679" y="3933444"/>
            <a:ext cx="1958339" cy="1958339"/>
          </a:xfrm>
          <a:prstGeom prst="rect">
            <a:avLst/>
          </a:prstGeom>
        </p:spPr>
      </p:pic>
      <p:sp>
        <p:nvSpPr>
          <p:cNvPr id="466" name="textbox 466"/>
          <p:cNvSpPr/>
          <p:nvPr/>
        </p:nvSpPr>
        <p:spPr>
          <a:xfrm>
            <a:off x="339852" y="981455"/>
            <a:ext cx="5131434" cy="398145"/>
          </a:xfrm>
          <a:prstGeom prst="rect">
            <a:avLst/>
          </a:prstGeom>
          <a:solidFill>
            <a:srgbClr val="428E3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195580" algn="l" rtl="0" eaLnBrk="0">
              <a:lnSpc>
                <a:spcPct val="91000"/>
              </a:lnSpc>
              <a:spcBef>
                <a:spcPts val="0"/>
              </a:spcBef>
            </a:pP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2.将黑藻作为参与生态链的水生植物主体</a:t>
            </a:r>
            <a:endParaRPr lang="en-US" altLang="en-US" sz="2000" dirty="0"/>
          </a:p>
        </p:txBody>
      </p:sp>
      <p:pic>
        <p:nvPicPr>
          <p:cNvPr id="468" name="picture 4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pic>
        <p:nvPicPr>
          <p:cNvPr id="470" name="picture 4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472" name="textbox 472"/>
          <p:cNvSpPr/>
          <p:nvPr/>
        </p:nvSpPr>
        <p:spPr>
          <a:xfrm>
            <a:off x="1234711" y="248264"/>
            <a:ext cx="2060575" cy="410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 技术改进</a:t>
            </a:r>
            <a:endParaRPr lang="en-US" altLang="en-US" sz="2700" dirty="0"/>
          </a:p>
        </p:txBody>
      </p:sp>
      <p:sp>
        <p:nvSpPr>
          <p:cNvPr id="474" name="textbox 474"/>
          <p:cNvSpPr/>
          <p:nvPr/>
        </p:nvSpPr>
        <p:spPr>
          <a:xfrm>
            <a:off x="3984274" y="6410206"/>
            <a:ext cx="1175385" cy="338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技术优势</a:t>
            </a:r>
            <a:endParaRPr lang="en-US" altLang="en-US" sz="2200" dirty="0"/>
          </a:p>
        </p:txBody>
      </p:sp>
      <p:sp>
        <p:nvSpPr>
          <p:cNvPr id="476" name="textbox 476"/>
          <p:cNvSpPr/>
          <p:nvPr/>
        </p:nvSpPr>
        <p:spPr>
          <a:xfrm>
            <a:off x="10044944" y="6411360"/>
            <a:ext cx="1174750" cy="337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5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2200" dirty="0"/>
          </a:p>
        </p:txBody>
      </p:sp>
      <p:sp>
        <p:nvSpPr>
          <p:cNvPr id="478" name="textbox 478"/>
          <p:cNvSpPr/>
          <p:nvPr/>
        </p:nvSpPr>
        <p:spPr>
          <a:xfrm>
            <a:off x="7019336" y="6409053"/>
            <a:ext cx="1169669" cy="339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4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2200" dirty="0"/>
          </a:p>
        </p:txBody>
      </p:sp>
      <p:grpSp>
        <p:nvGrpSpPr>
          <p:cNvPr id="40" name="group 40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480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2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picture 4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486" name="picture 4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422135" y="1671828"/>
            <a:ext cx="4561331" cy="3421379"/>
          </a:xfrm>
          <a:prstGeom prst="rect">
            <a:avLst/>
          </a:prstGeom>
        </p:spPr>
      </p:pic>
      <p:pic>
        <p:nvPicPr>
          <p:cNvPr id="488" name="picture 4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79931" y="1668779"/>
            <a:ext cx="4546091" cy="3410711"/>
          </a:xfrm>
          <a:prstGeom prst="rect">
            <a:avLst/>
          </a:prstGeom>
        </p:spPr>
      </p:pic>
      <p:pic>
        <p:nvPicPr>
          <p:cNvPr id="490" name="picture 4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958827" y="5445252"/>
            <a:ext cx="231267" cy="1412747"/>
          </a:xfrm>
          <a:prstGeom prst="rect">
            <a:avLst/>
          </a:prstGeom>
        </p:spPr>
      </p:pic>
      <p:pic>
        <p:nvPicPr>
          <p:cNvPr id="492" name="picture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6269735"/>
            <a:ext cx="12190094" cy="588263"/>
          </a:xfrm>
          <a:prstGeom prst="rect">
            <a:avLst/>
          </a:prstGeom>
        </p:spPr>
      </p:pic>
      <p:sp>
        <p:nvSpPr>
          <p:cNvPr id="494" name="textbox 494"/>
          <p:cNvSpPr/>
          <p:nvPr/>
        </p:nvSpPr>
        <p:spPr>
          <a:xfrm>
            <a:off x="1203500" y="5529336"/>
            <a:ext cx="9514840" cy="2590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r" rtl="0" eaLnBrk="0">
              <a:lnSpc>
                <a:spcPct val="9700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加装</a:t>
            </a:r>
            <a:r>
              <a:rPr sz="15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全光谱</a:t>
            </a:r>
            <a:r>
              <a:rPr sz="15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LED</a:t>
            </a:r>
            <a:r>
              <a:rPr sz="15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灯带</a:t>
            </a:r>
            <a:r>
              <a:rPr sz="1500" b="1" kern="0" spc="-2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</a:t>
            </a:r>
            <a:r>
              <a:rPr sz="1500" u="sng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夜间或弱光照条件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时开启灯带补光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延长藻类光合作用时间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，提高系统工作效率。</a:t>
            </a:r>
            <a:endParaRPr lang="en-US" altLang="en-US" sz="1500" dirty="0"/>
          </a:p>
        </p:txBody>
      </p:sp>
      <p:sp>
        <p:nvSpPr>
          <p:cNvPr id="496" name="rect"/>
          <p:cNvSpPr/>
          <p:nvPr/>
        </p:nvSpPr>
        <p:spPr>
          <a:xfrm>
            <a:off x="9182" y="6270040"/>
            <a:ext cx="2990976" cy="587959"/>
          </a:xfrm>
          <a:prstGeom prst="rect">
            <a:avLst/>
          </a:prstGeom>
          <a:solidFill>
            <a:srgbClr val="65A030">
              <a:alpha val="4431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8" name="textbox 498"/>
          <p:cNvSpPr/>
          <p:nvPr/>
        </p:nvSpPr>
        <p:spPr>
          <a:xfrm>
            <a:off x="339852" y="981455"/>
            <a:ext cx="3051175" cy="398145"/>
          </a:xfrm>
          <a:prstGeom prst="rect">
            <a:avLst/>
          </a:prstGeom>
          <a:solidFill>
            <a:srgbClr val="428E3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201930" algn="l" rtl="0" eaLnBrk="0">
              <a:lnSpc>
                <a:spcPct val="91000"/>
              </a:lnSpc>
              <a:spcBef>
                <a:spcPts val="0"/>
              </a:spcBef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3.加装全光谱LED灯带</a:t>
            </a:r>
            <a:endParaRPr lang="en-US" altLang="en-US" sz="2000" dirty="0"/>
          </a:p>
        </p:txBody>
      </p:sp>
      <p:pic>
        <p:nvPicPr>
          <p:cNvPr id="500" name="picture 5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pic>
        <p:nvPicPr>
          <p:cNvPr id="502" name="picture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504" name="textbox 504"/>
          <p:cNvSpPr/>
          <p:nvPr/>
        </p:nvSpPr>
        <p:spPr>
          <a:xfrm>
            <a:off x="1234711" y="248264"/>
            <a:ext cx="2060575" cy="410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 技术改进</a:t>
            </a:r>
            <a:endParaRPr lang="en-US" altLang="en-US" sz="2700" dirty="0"/>
          </a:p>
        </p:txBody>
      </p:sp>
      <p:pic>
        <p:nvPicPr>
          <p:cNvPr id="506" name="picture 5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394460" y="6257544"/>
            <a:ext cx="291083" cy="192024"/>
          </a:xfrm>
          <a:prstGeom prst="rect">
            <a:avLst/>
          </a:prstGeom>
        </p:spPr>
      </p:pic>
      <p:sp>
        <p:nvSpPr>
          <p:cNvPr id="508" name="textbox 508"/>
          <p:cNvSpPr/>
          <p:nvPr/>
        </p:nvSpPr>
        <p:spPr>
          <a:xfrm>
            <a:off x="954054" y="6412963"/>
            <a:ext cx="1175385" cy="337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技术简介</a:t>
            </a:r>
            <a:endParaRPr lang="en-US" altLang="en-US" sz="2200" dirty="0"/>
          </a:p>
        </p:txBody>
      </p:sp>
      <p:sp>
        <p:nvSpPr>
          <p:cNvPr id="510" name="textbox 510"/>
          <p:cNvSpPr/>
          <p:nvPr/>
        </p:nvSpPr>
        <p:spPr>
          <a:xfrm>
            <a:off x="3984274" y="6410206"/>
            <a:ext cx="1175385" cy="338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技术优势</a:t>
            </a:r>
            <a:endParaRPr lang="en-US" altLang="en-US" sz="2200" dirty="0"/>
          </a:p>
        </p:txBody>
      </p:sp>
      <p:sp>
        <p:nvSpPr>
          <p:cNvPr id="512" name="textbox 512"/>
          <p:cNvSpPr/>
          <p:nvPr/>
        </p:nvSpPr>
        <p:spPr>
          <a:xfrm>
            <a:off x="10044944" y="6411360"/>
            <a:ext cx="1174750" cy="337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5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2200" dirty="0"/>
          </a:p>
        </p:txBody>
      </p:sp>
      <p:sp>
        <p:nvSpPr>
          <p:cNvPr id="514" name="textbox 514"/>
          <p:cNvSpPr/>
          <p:nvPr/>
        </p:nvSpPr>
        <p:spPr>
          <a:xfrm>
            <a:off x="7019336" y="6409053"/>
            <a:ext cx="1169669" cy="339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4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2200" dirty="0"/>
          </a:p>
        </p:txBody>
      </p:sp>
      <p:grpSp>
        <p:nvGrpSpPr>
          <p:cNvPr id="42" name="group 42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516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8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picture 5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sp>
        <p:nvSpPr>
          <p:cNvPr id="522" name="rect"/>
          <p:cNvSpPr/>
          <p:nvPr/>
        </p:nvSpPr>
        <p:spPr>
          <a:xfrm>
            <a:off x="7620" y="9143"/>
            <a:ext cx="12182475" cy="6848856"/>
          </a:xfrm>
          <a:prstGeom prst="rect">
            <a:avLst/>
          </a:prstGeom>
          <a:solidFill>
            <a:srgbClr val="000000">
              <a:alpha val="2745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24" name="picture 5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70532" y="1542288"/>
            <a:ext cx="10219562" cy="3366515"/>
          </a:xfrm>
          <a:prstGeom prst="rect">
            <a:avLst/>
          </a:prstGeom>
        </p:spPr>
      </p:pic>
      <p:sp>
        <p:nvSpPr>
          <p:cNvPr id="526" name="textbox 526"/>
          <p:cNvSpPr/>
          <p:nvPr/>
        </p:nvSpPr>
        <p:spPr>
          <a:xfrm>
            <a:off x="6722501" y="2644745"/>
            <a:ext cx="4074159" cy="1129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4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8000" b="1" kern="0" spc="-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技术优势</a:t>
            </a:r>
            <a:endParaRPr lang="en-US" altLang="en-US" sz="8000" dirty="0"/>
          </a:p>
        </p:txBody>
      </p:sp>
      <p:pic>
        <p:nvPicPr>
          <p:cNvPr id="528" name="picture 5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20129" y="3993197"/>
            <a:ext cx="5052695" cy="9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graphicFrame>
        <p:nvGraphicFramePr>
          <p:cNvPr id="532" name="table 532"/>
          <p:cNvGraphicFramePr>
            <a:graphicFrameLocks noGrp="1"/>
          </p:cNvGraphicFramePr>
          <p:nvPr/>
        </p:nvGraphicFramePr>
        <p:xfrm>
          <a:off x="7595869" y="3295650"/>
          <a:ext cx="3672205" cy="2366645"/>
        </p:xfrm>
        <a:graphic>
          <a:graphicData uri="http://schemas.openxmlformats.org/drawingml/2006/table">
            <a:tbl>
              <a:tblPr/>
              <a:tblGrid>
                <a:gridCol w="3672205"/>
              </a:tblGrid>
              <a:tr h="2360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marL="103505" algn="l" rtl="0" eaLnBrk="0">
                        <a:lnSpc>
                          <a:spcPct val="82000"/>
                        </a:lnSpc>
                      </a:pPr>
                      <a:r>
                        <a:rPr sz="12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藻菌共生体耦合生态链技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术原理简单自然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易</a:t>
                      </a:r>
                      <a:endParaRPr lang="en-US" altLang="en-US" sz="1200" dirty="0"/>
                    </a:p>
                    <a:p>
                      <a:pPr marL="100330" indent="2540" algn="l" rtl="0" eaLnBrk="0">
                        <a:lnSpc>
                          <a:spcPct val="151000"/>
                        </a:lnSpc>
                        <a:spcBef>
                          <a:spcPts val="20"/>
                        </a:spcBef>
                      </a:pP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于建造和维护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u="sng" kern="0" spc="9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投资和运行费用低</a:t>
                      </a:r>
                      <a:r>
                        <a:rPr sz="1200" u="sng" kern="0" spc="-21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不需投加   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任何药剂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投入使用的藻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菌及水生植物均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    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生物安全的物种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且投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加的生物量经过精确评   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估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物种之间相互促进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相互制衡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u="sng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</a:t>
                      </a:r>
                      <a:r>
                        <a:rPr sz="1200" u="sng" kern="0" spc="7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会造成</a:t>
                      </a:r>
                      <a:r>
                        <a:rPr sz="1200" kern="0" spc="7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u="sng" kern="0" spc="9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物种入侵</a:t>
                      </a:r>
                      <a:r>
                        <a:rPr sz="1200" u="sng" kern="0" spc="-13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u="sng" kern="0" spc="9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200" u="sng" kern="0" spc="-19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u="sng" kern="0" spc="9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食物链破坏等问题</a:t>
                      </a:r>
                      <a:r>
                        <a:rPr sz="1200" u="sng" kern="0" spc="-21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且所用材料耐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腐蚀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抗老化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化学性质稳定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u="sng" kern="0" spc="7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整体效果绿色</a:t>
                      </a:r>
                      <a:r>
                        <a:rPr sz="1200" kern="0" spc="7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u="sng" kern="0" spc="4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</a:t>
                      </a:r>
                      <a:r>
                        <a:rPr sz="1200" u="sng" kern="0" spc="-20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1AA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AA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AA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AA3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4" name="textbox 534"/>
          <p:cNvSpPr/>
          <p:nvPr/>
        </p:nvSpPr>
        <p:spPr>
          <a:xfrm>
            <a:off x="1530477" y="1093292"/>
            <a:ext cx="1860550" cy="45929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9050" algn="l" rtl="0" eaLnBrk="0">
              <a:lnSpc>
                <a:spcPct val="82000"/>
              </a:lnSpc>
            </a:pP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2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固化藻菌共生体耦</a:t>
            </a:r>
            <a:endParaRPr lang="en-US" altLang="en-US" sz="1200" dirty="0"/>
          </a:p>
          <a:p>
            <a:pPr marL="12700" indent="635" algn="l" rtl="0" eaLnBrk="0">
              <a:lnSpc>
                <a:spcPct val="150000"/>
              </a:lnSpc>
              <a:spcBef>
                <a:spcPts val="130"/>
              </a:spcBef>
            </a:pP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合生态链技术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2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作为池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塘养殖尾水治理的特色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工艺</a:t>
            </a: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利用藻类和好氧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菌的共生关系来净化水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</a:t>
            </a:r>
            <a:r>
              <a:rPr sz="12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并引入黑藻增加水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体溶解氧</a:t>
            </a:r>
            <a:r>
              <a:rPr sz="12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u="sng" kern="0" spc="-2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u="sng" kern="0" spc="1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富氧能力</a:t>
            </a:r>
            <a:r>
              <a:rPr sz="1200" u="sng" kern="0" spc="1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</a:t>
            </a:r>
            <a:r>
              <a:rPr sz="12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u="sng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足</a:t>
            </a:r>
            <a:r>
              <a:rPr sz="1200" u="sng" kern="0" spc="-2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u="sng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u="sng" kern="0" spc="-1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u="sng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无需外加曝气装</a:t>
            </a:r>
            <a:r>
              <a:rPr sz="1200" u="sng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</a:t>
            </a:r>
            <a:r>
              <a:rPr sz="1200" u="sng" kern="0" spc="-2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</a:t>
            </a:r>
            <a:r>
              <a:rPr sz="1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采用全光谱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LED 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灯带</a:t>
            </a:r>
            <a:r>
              <a:rPr sz="12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u="sng" kern="0" spc="-3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u="sng" kern="0" spc="1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强化了夜间和弱</a:t>
            </a:r>
            <a:r>
              <a:rPr sz="12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u="sng" kern="0" spc="2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光照条件下的藻类光合</a:t>
            </a:r>
            <a:r>
              <a:rPr sz="1200" kern="0" spc="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u="sng" kern="0" spc="1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作用</a:t>
            </a:r>
            <a:r>
              <a:rPr sz="1200" u="sng" kern="0" spc="-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u="sng" kern="0" spc="1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u="sng" kern="0" spc="-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u="sng" kern="0" spc="1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显著提高了处理</a:t>
            </a:r>
            <a:r>
              <a:rPr sz="12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u="sng" kern="0" spc="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</a:t>
            </a:r>
            <a:r>
              <a:rPr sz="1200" u="sng" kern="0" spc="-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除此之外</a:t>
            </a:r>
            <a:r>
              <a:rPr sz="12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藻菌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共生体生物载量大</a:t>
            </a: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理效率为普通曝气塘的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 以 上 ，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u="sng" kern="0" spc="-3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u="sng" kern="0" spc="-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200" u="sng" kern="0" spc="-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u="sng" kern="0" spc="-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 减</a:t>
            </a:r>
            <a:r>
              <a:rPr sz="1200" u="sng" kern="0" spc="-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u="sng" kern="0" spc="-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 了</a:t>
            </a:r>
            <a:r>
              <a:rPr sz="1200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用地</a:t>
            </a:r>
            <a:r>
              <a:rPr sz="1200" kern="0" spc="-2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200" dirty="0"/>
          </a:p>
        </p:txBody>
      </p:sp>
      <p:pic>
        <p:nvPicPr>
          <p:cNvPr id="536" name="picture 5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58827" y="5445252"/>
            <a:ext cx="231267" cy="1412747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 rot="21600000">
            <a:off x="0" y="6236208"/>
            <a:ext cx="12190094" cy="621791"/>
            <a:chOff x="0" y="0"/>
            <a:chExt cx="12190094" cy="621791"/>
          </a:xfrm>
        </p:grpSpPr>
        <p:pic>
          <p:nvPicPr>
            <p:cNvPr id="538" name="picture 5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3527"/>
              <a:ext cx="12190094" cy="588263"/>
            </a:xfrm>
            <a:prstGeom prst="rect">
              <a:avLst/>
            </a:prstGeom>
          </p:spPr>
        </p:pic>
        <p:sp>
          <p:nvSpPr>
            <p:cNvPr id="540" name="rect"/>
            <p:cNvSpPr/>
            <p:nvPr/>
          </p:nvSpPr>
          <p:spPr>
            <a:xfrm>
              <a:off x="2999498" y="33832"/>
              <a:ext cx="2991091" cy="587959"/>
            </a:xfrm>
            <a:prstGeom prst="rect">
              <a:avLst/>
            </a:prstGeom>
            <a:solidFill>
              <a:srgbClr val="65A030">
                <a:alpha val="44313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2" name="textbox 542"/>
            <p:cNvSpPr/>
            <p:nvPr/>
          </p:nvSpPr>
          <p:spPr>
            <a:xfrm>
              <a:off x="954054" y="176755"/>
              <a:ext cx="1175385" cy="3378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3000"/>
                </a:lnSpc>
              </a:pPr>
              <a:r>
                <a:rPr sz="2200" kern="0" spc="60" dirty="0">
                  <a:solidFill>
                    <a:srgbClr val="A6A6A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技术简介</a:t>
              </a:r>
              <a:endParaRPr lang="en-US" altLang="en-US" sz="2200" dirty="0"/>
            </a:p>
          </p:txBody>
        </p:sp>
        <p:pic>
          <p:nvPicPr>
            <p:cNvPr id="544" name="picture 5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4354067" y="0"/>
              <a:ext cx="292608" cy="192024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1600000">
            <a:off x="7595234" y="922654"/>
            <a:ext cx="3672840" cy="1844040"/>
            <a:chOff x="0" y="0"/>
            <a:chExt cx="3672840" cy="1844040"/>
          </a:xfrm>
        </p:grpSpPr>
        <p:pic>
          <p:nvPicPr>
            <p:cNvPr id="546" name="picture 5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3672840" cy="1844040"/>
            </a:xfrm>
            <a:prstGeom prst="rect">
              <a:avLst/>
            </a:prstGeom>
          </p:spPr>
        </p:pic>
        <p:sp>
          <p:nvSpPr>
            <p:cNvPr id="548" name="textbox 548"/>
            <p:cNvSpPr/>
            <p:nvPr/>
          </p:nvSpPr>
          <p:spPr>
            <a:xfrm>
              <a:off x="-12700" y="-12700"/>
              <a:ext cx="3698875" cy="189928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114935" algn="l" rtl="0" eaLnBrk="0">
                <a:lnSpc>
                  <a:spcPct val="82000"/>
                </a:lnSpc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采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</a:t>
              </a:r>
              <a:r>
                <a:rPr sz="1200" u="sng" kern="0" spc="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海</a:t>
              </a:r>
              <a:r>
                <a:rPr sz="1200" u="sng" kern="0" spc="-18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u="sng" kern="0" spc="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藻</a:t>
              </a:r>
              <a:r>
                <a:rPr sz="1200" u="sng" kern="0" spc="-18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u="sng" kern="0" spc="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酸</a:t>
              </a:r>
              <a:r>
                <a:rPr sz="1200" u="sng" kern="0" spc="-19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u="sng" kern="0" spc="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钠</a:t>
              </a:r>
              <a:r>
                <a:rPr sz="1200" u="sng" kern="0" spc="-18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u="sng" kern="0" spc="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藻</a:t>
              </a:r>
              <a:r>
                <a:rPr sz="1200" u="sng" kern="0" spc="-17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u="sng" kern="0" spc="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菌</a:t>
              </a:r>
              <a:r>
                <a:rPr sz="1200" u="sng" kern="0" spc="-19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u="sng" kern="0" spc="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包</a:t>
              </a:r>
              <a:r>
                <a:rPr sz="1200" u="sng" kern="0" spc="-19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u="sng" kern="0" spc="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埋</a:t>
              </a:r>
              <a:r>
                <a:rPr sz="1200" u="sng" kern="0" spc="-19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u="sng" kern="0" spc="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技</a:t>
              </a:r>
              <a:r>
                <a:rPr sz="1200" u="sng" kern="0" spc="-20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u="sng" kern="0" spc="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术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物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纤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维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填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料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进</a:t>
              </a:r>
              <a:endParaRPr lang="en-US" altLang="en-US" sz="1200" dirty="0"/>
            </a:p>
            <a:p>
              <a:pPr marL="114300" algn="l" rtl="0" eaLnBrk="0">
                <a:lnSpc>
                  <a:spcPct val="152000"/>
                </a:lnSpc>
                <a:spcBef>
                  <a:spcPts val="35"/>
                </a:spcBef>
              </a:pPr>
              <a:r>
                <a:rPr sz="1200" kern="0" spc="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行藻菌挂膜预处理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可直接投</a:t>
              </a:r>
              <a:r>
                <a:rPr sz="12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入使用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u="sng" kern="0" spc="9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启动迅</a:t>
              </a:r>
              <a:r>
                <a:rPr sz="1200" kern="0" spc="9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200" u="sng" kern="0" spc="9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速</a:t>
              </a:r>
              <a:r>
                <a:rPr sz="1200" u="sng" kern="0" spc="-16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200" kern="0" spc="-1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同时促进了自然挂膜过程</a:t>
              </a:r>
              <a:r>
                <a:rPr sz="1200" kern="0" spc="-2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200" kern="0" spc="-1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藻菌共生系统    </a:t>
              </a:r>
              <a:r>
                <a:rPr sz="1200" kern="0" spc="1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自投产使用起即可持续生</a:t>
              </a:r>
              <a:r>
                <a:rPr sz="1200" kern="0" spc="1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效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1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1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有效规避了传统</a:t>
              </a:r>
              <a:endParaRPr lang="en-US" altLang="en-US" sz="1200" dirty="0"/>
            </a:p>
            <a:p>
              <a:pPr marL="114935" algn="l" rtl="0" eaLnBrk="0">
                <a:lnSpc>
                  <a:spcPct val="83000"/>
                </a:lnSpc>
                <a:spcBef>
                  <a:spcPts val="845"/>
                </a:spcBef>
              </a:pPr>
              <a:r>
                <a:rPr sz="1200" kern="0" spc="1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生态修复技术各单元联动</a:t>
              </a:r>
              <a:r>
                <a:rPr sz="1200" kern="0" spc="1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性差的问题</a:t>
              </a:r>
              <a:r>
                <a:rPr sz="1200" kern="0" spc="-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1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200" kern="0" spc="-1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u="sng" kern="0" spc="12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治理效</a:t>
              </a:r>
              <a:endParaRPr lang="en-US" altLang="en-US" sz="1200" dirty="0"/>
            </a:p>
            <a:p>
              <a:pPr marL="114300" algn="l" rtl="0" eaLnBrk="0">
                <a:lnSpc>
                  <a:spcPct val="158000"/>
                </a:lnSpc>
                <a:spcBef>
                  <a:spcPts val="5"/>
                </a:spcBef>
              </a:pPr>
              <a:r>
                <a:rPr sz="1200" u="sng" kern="0" spc="6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果显著</a:t>
              </a:r>
              <a:r>
                <a:rPr sz="1200" u="sng" kern="0" spc="-180" dirty="0">
                  <a:solidFill>
                    <a:srgbClr val="0070C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altLang="en-US" sz="1200" dirty="0"/>
            </a:p>
          </p:txBody>
        </p:sp>
      </p:grpSp>
      <p:graphicFrame>
        <p:nvGraphicFramePr>
          <p:cNvPr id="550" name="table 550"/>
          <p:cNvGraphicFramePr>
            <a:graphicFrameLocks noGrp="1"/>
          </p:cNvGraphicFramePr>
          <p:nvPr/>
        </p:nvGraphicFramePr>
        <p:xfrm>
          <a:off x="5850991" y="816419"/>
          <a:ext cx="212725" cy="5406390"/>
        </p:xfrm>
        <a:graphic>
          <a:graphicData uri="http://schemas.openxmlformats.org/drawingml/2006/table">
            <a:tbl>
              <a:tblPr/>
              <a:tblGrid>
                <a:gridCol w="212725"/>
              </a:tblGrid>
              <a:tr h="5400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52" name="picture 5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855208" y="819911"/>
            <a:ext cx="205740" cy="5399532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 rot="21600000">
            <a:off x="3786123" y="2776537"/>
            <a:ext cx="3193478" cy="869950"/>
            <a:chOff x="0" y="0"/>
            <a:chExt cx="3193478" cy="869950"/>
          </a:xfrm>
        </p:grpSpPr>
        <p:pic>
          <p:nvPicPr>
            <p:cNvPr id="554" name="picture 5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3193478" cy="869950"/>
            </a:xfrm>
            <a:prstGeom prst="rect">
              <a:avLst/>
            </a:prstGeom>
          </p:spPr>
        </p:pic>
        <p:sp>
          <p:nvSpPr>
            <p:cNvPr id="556" name="textbox 556"/>
            <p:cNvSpPr/>
            <p:nvPr/>
          </p:nvSpPr>
          <p:spPr>
            <a:xfrm>
              <a:off x="-12700" y="-12700"/>
              <a:ext cx="3219450" cy="9220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466090" algn="l" rtl="0" eaLnBrk="0">
                <a:lnSpc>
                  <a:spcPct val="91000"/>
                </a:lnSpc>
              </a:pPr>
              <a:r>
                <a:rPr sz="2000" b="1" kern="0" spc="1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增效节能 ，</a:t>
              </a:r>
              <a:r>
                <a:rPr sz="2000" b="1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000" b="1" kern="0" spc="1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占地减省</a:t>
              </a:r>
              <a:endParaRPr lang="en-US" altLang="en-US" sz="2000" dirty="0"/>
            </a:p>
          </p:txBody>
        </p:sp>
      </p:grpSp>
      <p:grpSp>
        <p:nvGrpSpPr>
          <p:cNvPr id="50" name="group 50"/>
          <p:cNvGrpSpPr/>
          <p:nvPr/>
        </p:nvGrpSpPr>
        <p:grpSpPr>
          <a:xfrm rot="21600000">
            <a:off x="4218622" y="4324667"/>
            <a:ext cx="3193478" cy="869950"/>
            <a:chOff x="0" y="0"/>
            <a:chExt cx="3193478" cy="869950"/>
          </a:xfrm>
        </p:grpSpPr>
        <p:pic>
          <p:nvPicPr>
            <p:cNvPr id="558" name="picture 55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3193478" cy="869950"/>
            </a:xfrm>
            <a:prstGeom prst="rect">
              <a:avLst/>
            </a:prstGeom>
          </p:spPr>
        </p:pic>
        <p:sp>
          <p:nvSpPr>
            <p:cNvPr id="560" name="textbox 560"/>
            <p:cNvSpPr/>
            <p:nvPr/>
          </p:nvSpPr>
          <p:spPr>
            <a:xfrm>
              <a:off x="-12700" y="-12700"/>
              <a:ext cx="3219450" cy="92011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marL="179705" algn="l" rtl="0" eaLnBrk="0">
                <a:lnSpc>
                  <a:spcPct val="91000"/>
                </a:lnSpc>
                <a:spcBef>
                  <a:spcPts val="0"/>
                </a:spcBef>
              </a:pPr>
              <a:r>
                <a:rPr sz="2000" b="1" kern="0" spc="1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性价比高 ，</a:t>
              </a:r>
              <a:r>
                <a:rPr sz="2000" b="1" kern="0" spc="-2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000" b="1" kern="0" spc="1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绿色安全</a:t>
              </a:r>
              <a:endParaRPr lang="en-US" altLang="en-US" sz="2000" dirty="0"/>
            </a:p>
          </p:txBody>
        </p:sp>
      </p:grpSp>
      <p:grpSp>
        <p:nvGrpSpPr>
          <p:cNvPr id="52" name="group 52"/>
          <p:cNvGrpSpPr/>
          <p:nvPr/>
        </p:nvGrpSpPr>
        <p:grpSpPr>
          <a:xfrm rot="21600000">
            <a:off x="4204715" y="1146047"/>
            <a:ext cx="3179064" cy="858011"/>
            <a:chOff x="0" y="0"/>
            <a:chExt cx="3179064" cy="858011"/>
          </a:xfrm>
        </p:grpSpPr>
        <p:grpSp>
          <p:nvGrpSpPr>
            <p:cNvPr id="54" name="group 54"/>
            <p:cNvGrpSpPr/>
            <p:nvPr/>
          </p:nvGrpSpPr>
          <p:grpSpPr>
            <a:xfrm rot="21600000">
              <a:off x="0" y="0"/>
              <a:ext cx="3179064" cy="858011"/>
              <a:chOff x="0" y="0"/>
              <a:chExt cx="3179064" cy="858011"/>
            </a:xfrm>
          </p:grpSpPr>
          <p:sp>
            <p:nvSpPr>
              <p:cNvPr id="562" name="path"/>
              <p:cNvSpPr/>
              <p:nvPr/>
            </p:nvSpPr>
            <p:spPr>
              <a:xfrm>
                <a:off x="0" y="0"/>
                <a:ext cx="3179064" cy="858011"/>
              </a:xfrm>
              <a:custGeom>
                <a:avLst/>
                <a:gdLst/>
                <a:ahLst/>
                <a:cxnLst/>
                <a:rect l="0" t="0" r="0" b="0"/>
                <a:pathLst>
                  <a:path w="5006" h="1351">
                    <a:moveTo>
                      <a:pt x="0" y="0"/>
                    </a:moveTo>
                    <a:lnTo>
                      <a:pt x="4332" y="0"/>
                    </a:lnTo>
                    <a:lnTo>
                      <a:pt x="5006" y="674"/>
                    </a:lnTo>
                    <a:lnTo>
                      <a:pt x="4332" y="1351"/>
                    </a:lnTo>
                    <a:lnTo>
                      <a:pt x="0" y="135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4" name="path"/>
              <p:cNvSpPr/>
              <p:nvPr/>
            </p:nvSpPr>
            <p:spPr>
              <a:xfrm>
                <a:off x="18288" y="16764"/>
                <a:ext cx="3142488" cy="824483"/>
              </a:xfrm>
              <a:custGeom>
                <a:avLst/>
                <a:gdLst/>
                <a:ahLst/>
                <a:cxnLst/>
                <a:rect l="0" t="0" r="0" b="0"/>
                <a:pathLst>
                  <a:path w="4948" h="1298">
                    <a:moveTo>
                      <a:pt x="0" y="0"/>
                    </a:moveTo>
                    <a:lnTo>
                      <a:pt x="4300" y="0"/>
                    </a:lnTo>
                    <a:lnTo>
                      <a:pt x="4948" y="647"/>
                    </a:lnTo>
                    <a:lnTo>
                      <a:pt x="4300" y="1298"/>
                    </a:lnTo>
                    <a:lnTo>
                      <a:pt x="0" y="129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F74AD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6" name="textbox 566"/>
            <p:cNvSpPr/>
            <p:nvPr/>
          </p:nvSpPr>
          <p:spPr>
            <a:xfrm>
              <a:off x="-12700" y="-12700"/>
              <a:ext cx="3204845" cy="9093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230505" algn="l" rtl="0" eaLnBrk="0">
                <a:lnSpc>
                  <a:spcPct val="91000"/>
                </a:lnSpc>
              </a:pPr>
              <a:r>
                <a:rPr sz="2000" b="1" kern="0" spc="1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启动迅速 ，</a:t>
              </a:r>
              <a:r>
                <a:rPr sz="2000" b="1" kern="0" spc="-2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000" b="1" kern="0" spc="1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效果显著</a:t>
              </a:r>
              <a:endParaRPr lang="en-US" altLang="en-US" sz="2000" dirty="0"/>
            </a:p>
          </p:txBody>
        </p:sp>
      </p:grpSp>
      <p:pic>
        <p:nvPicPr>
          <p:cNvPr id="568" name="picture 5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pic>
        <p:nvPicPr>
          <p:cNvPr id="570" name="picture 5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572" name="textbox 572"/>
          <p:cNvSpPr/>
          <p:nvPr/>
        </p:nvSpPr>
        <p:spPr>
          <a:xfrm>
            <a:off x="1220513" y="248619"/>
            <a:ext cx="1753870" cy="410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技术优势</a:t>
            </a:r>
            <a:endParaRPr lang="en-US" altLang="en-US" sz="2700" dirty="0"/>
          </a:p>
        </p:txBody>
      </p:sp>
      <p:sp>
        <p:nvSpPr>
          <p:cNvPr id="574" name="textbox 574"/>
          <p:cNvSpPr/>
          <p:nvPr/>
        </p:nvSpPr>
        <p:spPr>
          <a:xfrm>
            <a:off x="3913154" y="6410206"/>
            <a:ext cx="1175385" cy="338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技术优势</a:t>
            </a:r>
            <a:endParaRPr lang="en-US" altLang="en-US" sz="2200" dirty="0"/>
          </a:p>
        </p:txBody>
      </p:sp>
      <p:sp>
        <p:nvSpPr>
          <p:cNvPr id="576" name="textbox 576"/>
          <p:cNvSpPr/>
          <p:nvPr/>
        </p:nvSpPr>
        <p:spPr>
          <a:xfrm>
            <a:off x="10044944" y="6411360"/>
            <a:ext cx="1174750" cy="337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5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2200" dirty="0"/>
          </a:p>
        </p:txBody>
      </p:sp>
      <p:sp>
        <p:nvSpPr>
          <p:cNvPr id="578" name="textbox 578"/>
          <p:cNvSpPr/>
          <p:nvPr/>
        </p:nvSpPr>
        <p:spPr>
          <a:xfrm>
            <a:off x="7019336" y="6409053"/>
            <a:ext cx="1169669" cy="339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4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2200" dirty="0"/>
          </a:p>
        </p:txBody>
      </p:sp>
      <p:grpSp>
        <p:nvGrpSpPr>
          <p:cNvPr id="56" name="group 56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580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2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84" name="rect"/>
          <p:cNvSpPr/>
          <p:nvPr/>
        </p:nvSpPr>
        <p:spPr>
          <a:xfrm>
            <a:off x="1542415" y="5650230"/>
            <a:ext cx="342899" cy="7619"/>
          </a:xfrm>
          <a:prstGeom prst="rect">
            <a:avLst/>
          </a:pr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picture 5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sp>
        <p:nvSpPr>
          <p:cNvPr id="588" name="rect"/>
          <p:cNvSpPr/>
          <p:nvPr/>
        </p:nvSpPr>
        <p:spPr>
          <a:xfrm>
            <a:off x="0" y="0"/>
            <a:ext cx="12190094" cy="6858000"/>
          </a:xfrm>
          <a:prstGeom prst="rect">
            <a:avLst/>
          </a:prstGeom>
          <a:solidFill>
            <a:srgbClr val="000000">
              <a:alpha val="2745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90" name="picture 5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4" y="0"/>
            <a:ext cx="12188570" cy="6858000"/>
          </a:xfrm>
          <a:prstGeom prst="rect">
            <a:avLst/>
          </a:prstGeom>
        </p:spPr>
      </p:pic>
      <p:pic>
        <p:nvPicPr>
          <p:cNvPr id="592" name="picture 5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70532" y="1542288"/>
            <a:ext cx="10219562" cy="3366515"/>
          </a:xfrm>
          <a:prstGeom prst="rect">
            <a:avLst/>
          </a:prstGeom>
        </p:spPr>
      </p:pic>
      <p:sp>
        <p:nvSpPr>
          <p:cNvPr id="594" name="textbox 594"/>
          <p:cNvSpPr/>
          <p:nvPr/>
        </p:nvSpPr>
        <p:spPr>
          <a:xfrm>
            <a:off x="6725550" y="2642711"/>
            <a:ext cx="4070984" cy="11315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8000" b="1" kern="0" spc="-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8000" dirty="0"/>
          </a:p>
        </p:txBody>
      </p:sp>
      <p:sp>
        <p:nvSpPr>
          <p:cNvPr id="596" name="path"/>
          <p:cNvSpPr/>
          <p:nvPr/>
        </p:nvSpPr>
        <p:spPr>
          <a:xfrm>
            <a:off x="3732453" y="2478062"/>
            <a:ext cx="764756" cy="1504949"/>
          </a:xfrm>
          <a:custGeom>
            <a:avLst/>
            <a:gdLst/>
            <a:ahLst/>
            <a:cxnLst/>
            <a:rect l="0" t="0" r="0" b="0"/>
            <a:pathLst>
              <a:path w="1204" h="2369">
                <a:moveTo>
                  <a:pt x="972" y="1028"/>
                </a:moveTo>
                <a:lnTo>
                  <a:pt x="986" y="1034"/>
                </a:lnTo>
                <a:lnTo>
                  <a:pt x="1000" y="1040"/>
                </a:lnTo>
                <a:lnTo>
                  <a:pt x="1014" y="1047"/>
                </a:lnTo>
                <a:lnTo>
                  <a:pt x="1027" y="1054"/>
                </a:lnTo>
                <a:lnTo>
                  <a:pt x="1039" y="1061"/>
                </a:lnTo>
                <a:lnTo>
                  <a:pt x="1051" y="1069"/>
                </a:lnTo>
                <a:lnTo>
                  <a:pt x="1063" y="1077"/>
                </a:lnTo>
                <a:lnTo>
                  <a:pt x="1074" y="1086"/>
                </a:lnTo>
                <a:lnTo>
                  <a:pt x="1085" y="1095"/>
                </a:lnTo>
                <a:lnTo>
                  <a:pt x="1095" y="1105"/>
                </a:lnTo>
                <a:lnTo>
                  <a:pt x="1105" y="1115"/>
                </a:lnTo>
                <a:lnTo>
                  <a:pt x="1114" y="1125"/>
                </a:lnTo>
                <a:lnTo>
                  <a:pt x="1123" y="1136"/>
                </a:lnTo>
                <a:lnTo>
                  <a:pt x="1131" y="1148"/>
                </a:lnTo>
                <a:lnTo>
                  <a:pt x="1139" y="1160"/>
                </a:lnTo>
                <a:lnTo>
                  <a:pt x="1146" y="1172"/>
                </a:lnTo>
                <a:lnTo>
                  <a:pt x="1153" y="1185"/>
                </a:lnTo>
                <a:lnTo>
                  <a:pt x="1160" y="1201"/>
                </a:lnTo>
                <a:lnTo>
                  <a:pt x="1166" y="1219"/>
                </a:lnTo>
                <a:lnTo>
                  <a:pt x="1172" y="1238"/>
                </a:lnTo>
                <a:lnTo>
                  <a:pt x="1177" y="1260"/>
                </a:lnTo>
                <a:lnTo>
                  <a:pt x="1181" y="1284"/>
                </a:lnTo>
                <a:lnTo>
                  <a:pt x="1186" y="1310"/>
                </a:lnTo>
                <a:lnTo>
                  <a:pt x="1189" y="1338"/>
                </a:lnTo>
                <a:lnTo>
                  <a:pt x="1193" y="1369"/>
                </a:lnTo>
                <a:lnTo>
                  <a:pt x="1196" y="1401"/>
                </a:lnTo>
                <a:lnTo>
                  <a:pt x="1198" y="1435"/>
                </a:lnTo>
                <a:lnTo>
                  <a:pt x="1200" y="1472"/>
                </a:lnTo>
                <a:lnTo>
                  <a:pt x="1202" y="1510"/>
                </a:lnTo>
                <a:lnTo>
                  <a:pt x="1203" y="1551"/>
                </a:lnTo>
                <a:lnTo>
                  <a:pt x="1204" y="1594"/>
                </a:lnTo>
                <a:lnTo>
                  <a:pt x="1204" y="1639"/>
                </a:lnTo>
                <a:lnTo>
                  <a:pt x="1204" y="1672"/>
                </a:lnTo>
                <a:lnTo>
                  <a:pt x="1203" y="1705"/>
                </a:lnTo>
                <a:lnTo>
                  <a:pt x="1202" y="1737"/>
                </a:lnTo>
                <a:lnTo>
                  <a:pt x="1200" y="1768"/>
                </a:lnTo>
                <a:lnTo>
                  <a:pt x="1198" y="1797"/>
                </a:lnTo>
                <a:lnTo>
                  <a:pt x="1196" y="1826"/>
                </a:lnTo>
                <a:lnTo>
                  <a:pt x="1193" y="1854"/>
                </a:lnTo>
                <a:lnTo>
                  <a:pt x="1190" y="1881"/>
                </a:lnTo>
                <a:lnTo>
                  <a:pt x="1186" y="1907"/>
                </a:lnTo>
                <a:lnTo>
                  <a:pt x="1182" y="1932"/>
                </a:lnTo>
                <a:lnTo>
                  <a:pt x="1178" y="1956"/>
                </a:lnTo>
                <a:lnTo>
                  <a:pt x="1173" y="1979"/>
                </a:lnTo>
                <a:lnTo>
                  <a:pt x="1167" y="2001"/>
                </a:lnTo>
                <a:lnTo>
                  <a:pt x="1161" y="2023"/>
                </a:lnTo>
                <a:lnTo>
                  <a:pt x="1155" y="2043"/>
                </a:lnTo>
                <a:lnTo>
                  <a:pt x="1148" y="2062"/>
                </a:lnTo>
                <a:lnTo>
                  <a:pt x="1141" y="2081"/>
                </a:lnTo>
                <a:lnTo>
                  <a:pt x="1133" y="2099"/>
                </a:lnTo>
                <a:lnTo>
                  <a:pt x="1125" y="2116"/>
                </a:lnTo>
                <a:lnTo>
                  <a:pt x="1115" y="2133"/>
                </a:lnTo>
                <a:lnTo>
                  <a:pt x="1106" y="2149"/>
                </a:lnTo>
                <a:lnTo>
                  <a:pt x="1095" y="2165"/>
                </a:lnTo>
                <a:lnTo>
                  <a:pt x="1084" y="2180"/>
                </a:lnTo>
                <a:lnTo>
                  <a:pt x="1072" y="2195"/>
                </a:lnTo>
                <a:lnTo>
                  <a:pt x="1060" y="2209"/>
                </a:lnTo>
                <a:lnTo>
                  <a:pt x="1047" y="2222"/>
                </a:lnTo>
                <a:lnTo>
                  <a:pt x="1034" y="2235"/>
                </a:lnTo>
                <a:lnTo>
                  <a:pt x="1019" y="2247"/>
                </a:lnTo>
                <a:lnTo>
                  <a:pt x="1005" y="2259"/>
                </a:lnTo>
                <a:lnTo>
                  <a:pt x="989" y="2270"/>
                </a:lnTo>
                <a:lnTo>
                  <a:pt x="973" y="2281"/>
                </a:lnTo>
                <a:lnTo>
                  <a:pt x="956" y="2291"/>
                </a:lnTo>
                <a:lnTo>
                  <a:pt x="939" y="2301"/>
                </a:lnTo>
                <a:lnTo>
                  <a:pt x="921" y="2309"/>
                </a:lnTo>
                <a:lnTo>
                  <a:pt x="902" y="2318"/>
                </a:lnTo>
                <a:lnTo>
                  <a:pt x="883" y="2325"/>
                </a:lnTo>
                <a:lnTo>
                  <a:pt x="863" y="2332"/>
                </a:lnTo>
                <a:lnTo>
                  <a:pt x="843" y="2339"/>
                </a:lnTo>
                <a:lnTo>
                  <a:pt x="822" y="2345"/>
                </a:lnTo>
                <a:lnTo>
                  <a:pt x="800" y="2350"/>
                </a:lnTo>
                <a:lnTo>
                  <a:pt x="778" y="2354"/>
                </a:lnTo>
                <a:lnTo>
                  <a:pt x="755" y="2358"/>
                </a:lnTo>
                <a:lnTo>
                  <a:pt x="732" y="2362"/>
                </a:lnTo>
                <a:lnTo>
                  <a:pt x="708" y="2365"/>
                </a:lnTo>
                <a:lnTo>
                  <a:pt x="683" y="2367"/>
                </a:lnTo>
                <a:lnTo>
                  <a:pt x="658" y="2368"/>
                </a:lnTo>
                <a:lnTo>
                  <a:pt x="632" y="2369"/>
                </a:lnTo>
                <a:lnTo>
                  <a:pt x="606" y="2369"/>
                </a:lnTo>
                <a:lnTo>
                  <a:pt x="576" y="2369"/>
                </a:lnTo>
                <a:lnTo>
                  <a:pt x="547" y="2368"/>
                </a:lnTo>
                <a:lnTo>
                  <a:pt x="519" y="2366"/>
                </a:lnTo>
                <a:lnTo>
                  <a:pt x="491" y="2364"/>
                </a:lnTo>
                <a:lnTo>
                  <a:pt x="465" y="2361"/>
                </a:lnTo>
                <a:lnTo>
                  <a:pt x="439" y="2357"/>
                </a:lnTo>
                <a:lnTo>
                  <a:pt x="414" y="2352"/>
                </a:lnTo>
                <a:lnTo>
                  <a:pt x="390" y="2347"/>
                </a:lnTo>
                <a:lnTo>
                  <a:pt x="366" y="2341"/>
                </a:lnTo>
                <a:lnTo>
                  <a:pt x="344" y="2334"/>
                </a:lnTo>
                <a:lnTo>
                  <a:pt x="322" y="2326"/>
                </a:lnTo>
                <a:lnTo>
                  <a:pt x="301" y="2318"/>
                </a:lnTo>
                <a:lnTo>
                  <a:pt x="281" y="2309"/>
                </a:lnTo>
                <a:lnTo>
                  <a:pt x="261" y="2300"/>
                </a:lnTo>
                <a:lnTo>
                  <a:pt x="243" y="2289"/>
                </a:lnTo>
                <a:lnTo>
                  <a:pt x="225" y="2278"/>
                </a:lnTo>
                <a:lnTo>
                  <a:pt x="208" y="2267"/>
                </a:lnTo>
                <a:lnTo>
                  <a:pt x="192" y="2255"/>
                </a:lnTo>
                <a:lnTo>
                  <a:pt x="177" y="2243"/>
                </a:lnTo>
                <a:lnTo>
                  <a:pt x="162" y="2230"/>
                </a:lnTo>
                <a:lnTo>
                  <a:pt x="148" y="2217"/>
                </a:lnTo>
                <a:lnTo>
                  <a:pt x="135" y="2204"/>
                </a:lnTo>
                <a:lnTo>
                  <a:pt x="122" y="2191"/>
                </a:lnTo>
                <a:lnTo>
                  <a:pt x="110" y="2177"/>
                </a:lnTo>
                <a:lnTo>
                  <a:pt x="99" y="2163"/>
                </a:lnTo>
                <a:lnTo>
                  <a:pt x="89" y="2149"/>
                </a:lnTo>
                <a:lnTo>
                  <a:pt x="80" y="2134"/>
                </a:lnTo>
                <a:lnTo>
                  <a:pt x="71" y="2119"/>
                </a:lnTo>
                <a:lnTo>
                  <a:pt x="63" y="2103"/>
                </a:lnTo>
                <a:lnTo>
                  <a:pt x="55" y="2088"/>
                </a:lnTo>
                <a:lnTo>
                  <a:pt x="49" y="2072"/>
                </a:lnTo>
                <a:lnTo>
                  <a:pt x="43" y="2055"/>
                </a:lnTo>
                <a:lnTo>
                  <a:pt x="38" y="2038"/>
                </a:lnTo>
                <a:lnTo>
                  <a:pt x="33" y="2019"/>
                </a:lnTo>
                <a:lnTo>
                  <a:pt x="28" y="1999"/>
                </a:lnTo>
                <a:lnTo>
                  <a:pt x="24" y="1977"/>
                </a:lnTo>
                <a:lnTo>
                  <a:pt x="20" y="1954"/>
                </a:lnTo>
                <a:lnTo>
                  <a:pt x="17" y="1929"/>
                </a:lnTo>
                <a:lnTo>
                  <a:pt x="13" y="1903"/>
                </a:lnTo>
                <a:lnTo>
                  <a:pt x="10" y="1875"/>
                </a:lnTo>
                <a:lnTo>
                  <a:pt x="8" y="1846"/>
                </a:lnTo>
                <a:lnTo>
                  <a:pt x="6" y="1815"/>
                </a:lnTo>
                <a:lnTo>
                  <a:pt x="4" y="1782"/>
                </a:lnTo>
                <a:lnTo>
                  <a:pt x="2" y="1748"/>
                </a:lnTo>
                <a:lnTo>
                  <a:pt x="0" y="1676"/>
                </a:lnTo>
                <a:lnTo>
                  <a:pt x="0" y="1597"/>
                </a:lnTo>
                <a:lnTo>
                  <a:pt x="0" y="1417"/>
                </a:lnTo>
                <a:lnTo>
                  <a:pt x="512" y="1417"/>
                </a:lnTo>
                <a:lnTo>
                  <a:pt x="512" y="1788"/>
                </a:lnTo>
                <a:lnTo>
                  <a:pt x="512" y="1824"/>
                </a:lnTo>
                <a:lnTo>
                  <a:pt x="513" y="1856"/>
                </a:lnTo>
                <a:lnTo>
                  <a:pt x="514" y="1884"/>
                </a:lnTo>
                <a:lnTo>
                  <a:pt x="515" y="1910"/>
                </a:lnTo>
                <a:lnTo>
                  <a:pt x="518" y="1931"/>
                </a:lnTo>
                <a:lnTo>
                  <a:pt x="520" y="1950"/>
                </a:lnTo>
                <a:lnTo>
                  <a:pt x="523" y="1965"/>
                </a:lnTo>
                <a:lnTo>
                  <a:pt x="527" y="1977"/>
                </a:lnTo>
                <a:lnTo>
                  <a:pt x="532" y="1986"/>
                </a:lnTo>
                <a:lnTo>
                  <a:pt x="537" y="1995"/>
                </a:lnTo>
                <a:lnTo>
                  <a:pt x="544" y="2001"/>
                </a:lnTo>
                <a:lnTo>
                  <a:pt x="552" y="2007"/>
                </a:lnTo>
                <a:lnTo>
                  <a:pt x="561" y="2012"/>
                </a:lnTo>
                <a:lnTo>
                  <a:pt x="572" y="2015"/>
                </a:lnTo>
                <a:lnTo>
                  <a:pt x="583" y="2017"/>
                </a:lnTo>
                <a:lnTo>
                  <a:pt x="596" y="2017"/>
                </a:lnTo>
                <a:lnTo>
                  <a:pt x="610" y="2016"/>
                </a:lnTo>
                <a:lnTo>
                  <a:pt x="623" y="2014"/>
                </a:lnTo>
                <a:lnTo>
                  <a:pt x="634" y="2010"/>
                </a:lnTo>
                <a:lnTo>
                  <a:pt x="645" y="2004"/>
                </a:lnTo>
                <a:lnTo>
                  <a:pt x="654" y="1997"/>
                </a:lnTo>
                <a:lnTo>
                  <a:pt x="661" y="1989"/>
                </a:lnTo>
                <a:lnTo>
                  <a:pt x="668" y="1978"/>
                </a:lnTo>
                <a:lnTo>
                  <a:pt x="673" y="1966"/>
                </a:lnTo>
                <a:lnTo>
                  <a:pt x="675" y="1959"/>
                </a:lnTo>
                <a:lnTo>
                  <a:pt x="678" y="1951"/>
                </a:lnTo>
                <a:lnTo>
                  <a:pt x="681" y="1931"/>
                </a:lnTo>
                <a:lnTo>
                  <a:pt x="685" y="1905"/>
                </a:lnTo>
                <a:lnTo>
                  <a:pt x="687" y="1874"/>
                </a:lnTo>
                <a:lnTo>
                  <a:pt x="689" y="1839"/>
                </a:lnTo>
                <a:lnTo>
                  <a:pt x="691" y="1798"/>
                </a:lnTo>
                <a:lnTo>
                  <a:pt x="692" y="1752"/>
                </a:lnTo>
                <a:lnTo>
                  <a:pt x="692" y="1701"/>
                </a:lnTo>
                <a:lnTo>
                  <a:pt x="692" y="1542"/>
                </a:lnTo>
                <a:lnTo>
                  <a:pt x="691" y="1511"/>
                </a:lnTo>
                <a:lnTo>
                  <a:pt x="690" y="1481"/>
                </a:lnTo>
                <a:lnTo>
                  <a:pt x="688" y="1454"/>
                </a:lnTo>
                <a:lnTo>
                  <a:pt x="685" y="1429"/>
                </a:lnTo>
                <a:lnTo>
                  <a:pt x="682" y="1406"/>
                </a:lnTo>
                <a:lnTo>
                  <a:pt x="677" y="1385"/>
                </a:lnTo>
                <a:lnTo>
                  <a:pt x="672" y="1367"/>
                </a:lnTo>
                <a:lnTo>
                  <a:pt x="666" y="1350"/>
                </a:lnTo>
                <a:lnTo>
                  <a:pt x="659" y="1336"/>
                </a:lnTo>
                <a:lnTo>
                  <a:pt x="651" y="1323"/>
                </a:lnTo>
                <a:lnTo>
                  <a:pt x="642" y="1311"/>
                </a:lnTo>
                <a:lnTo>
                  <a:pt x="633" y="1300"/>
                </a:lnTo>
                <a:lnTo>
                  <a:pt x="623" y="1291"/>
                </a:lnTo>
                <a:lnTo>
                  <a:pt x="612" y="1283"/>
                </a:lnTo>
                <a:lnTo>
                  <a:pt x="600" y="1276"/>
                </a:lnTo>
                <a:lnTo>
                  <a:pt x="588" y="1270"/>
                </a:lnTo>
                <a:lnTo>
                  <a:pt x="574" y="1266"/>
                </a:lnTo>
                <a:lnTo>
                  <a:pt x="556" y="1262"/>
                </a:lnTo>
                <a:lnTo>
                  <a:pt x="536" y="1258"/>
                </a:lnTo>
                <a:lnTo>
                  <a:pt x="513" y="1255"/>
                </a:lnTo>
                <a:lnTo>
                  <a:pt x="486" y="1253"/>
                </a:lnTo>
                <a:lnTo>
                  <a:pt x="457" y="1251"/>
                </a:lnTo>
                <a:lnTo>
                  <a:pt x="424" y="1250"/>
                </a:lnTo>
                <a:lnTo>
                  <a:pt x="389" y="1249"/>
                </a:lnTo>
                <a:lnTo>
                  <a:pt x="389" y="920"/>
                </a:lnTo>
                <a:lnTo>
                  <a:pt x="432" y="920"/>
                </a:lnTo>
                <a:lnTo>
                  <a:pt x="470" y="919"/>
                </a:lnTo>
                <a:lnTo>
                  <a:pt x="505" y="918"/>
                </a:lnTo>
                <a:lnTo>
                  <a:pt x="535" y="916"/>
                </a:lnTo>
                <a:lnTo>
                  <a:pt x="560" y="914"/>
                </a:lnTo>
                <a:lnTo>
                  <a:pt x="582" y="912"/>
                </a:lnTo>
                <a:lnTo>
                  <a:pt x="599" y="908"/>
                </a:lnTo>
                <a:lnTo>
                  <a:pt x="612" y="905"/>
                </a:lnTo>
                <a:lnTo>
                  <a:pt x="622" y="900"/>
                </a:lnTo>
                <a:lnTo>
                  <a:pt x="632" y="895"/>
                </a:lnTo>
                <a:lnTo>
                  <a:pt x="640" y="888"/>
                </a:lnTo>
                <a:lnTo>
                  <a:pt x="648" y="880"/>
                </a:lnTo>
                <a:lnTo>
                  <a:pt x="656" y="871"/>
                </a:lnTo>
                <a:lnTo>
                  <a:pt x="662" y="861"/>
                </a:lnTo>
                <a:lnTo>
                  <a:pt x="668" y="850"/>
                </a:lnTo>
                <a:lnTo>
                  <a:pt x="673" y="837"/>
                </a:lnTo>
                <a:lnTo>
                  <a:pt x="677" y="823"/>
                </a:lnTo>
                <a:lnTo>
                  <a:pt x="681" y="808"/>
                </a:lnTo>
                <a:lnTo>
                  <a:pt x="684" y="790"/>
                </a:lnTo>
                <a:lnTo>
                  <a:pt x="687" y="770"/>
                </a:lnTo>
                <a:lnTo>
                  <a:pt x="689" y="749"/>
                </a:lnTo>
                <a:lnTo>
                  <a:pt x="691" y="726"/>
                </a:lnTo>
                <a:lnTo>
                  <a:pt x="692" y="701"/>
                </a:lnTo>
                <a:lnTo>
                  <a:pt x="692" y="674"/>
                </a:lnTo>
                <a:lnTo>
                  <a:pt x="692" y="547"/>
                </a:lnTo>
                <a:lnTo>
                  <a:pt x="691" y="519"/>
                </a:lnTo>
                <a:lnTo>
                  <a:pt x="690" y="493"/>
                </a:lnTo>
                <a:lnTo>
                  <a:pt x="689" y="469"/>
                </a:lnTo>
                <a:lnTo>
                  <a:pt x="686" y="448"/>
                </a:lnTo>
                <a:lnTo>
                  <a:pt x="683" y="430"/>
                </a:lnTo>
                <a:lnTo>
                  <a:pt x="680" y="414"/>
                </a:lnTo>
                <a:lnTo>
                  <a:pt x="675" y="401"/>
                </a:lnTo>
                <a:lnTo>
                  <a:pt x="670" y="390"/>
                </a:lnTo>
                <a:lnTo>
                  <a:pt x="664" y="381"/>
                </a:lnTo>
                <a:lnTo>
                  <a:pt x="658" y="373"/>
                </a:lnTo>
                <a:lnTo>
                  <a:pt x="650" y="367"/>
                </a:lnTo>
                <a:lnTo>
                  <a:pt x="642" y="361"/>
                </a:lnTo>
                <a:lnTo>
                  <a:pt x="633" y="357"/>
                </a:lnTo>
                <a:lnTo>
                  <a:pt x="624" y="354"/>
                </a:lnTo>
                <a:lnTo>
                  <a:pt x="613" y="352"/>
                </a:lnTo>
                <a:lnTo>
                  <a:pt x="602" y="352"/>
                </a:lnTo>
                <a:lnTo>
                  <a:pt x="590" y="352"/>
                </a:lnTo>
                <a:lnTo>
                  <a:pt x="578" y="354"/>
                </a:lnTo>
                <a:lnTo>
                  <a:pt x="568" y="357"/>
                </a:lnTo>
                <a:lnTo>
                  <a:pt x="558" y="362"/>
                </a:lnTo>
                <a:lnTo>
                  <a:pt x="550" y="368"/>
                </a:lnTo>
                <a:lnTo>
                  <a:pt x="543" y="374"/>
                </a:lnTo>
                <a:lnTo>
                  <a:pt x="536" y="383"/>
                </a:lnTo>
                <a:lnTo>
                  <a:pt x="531" y="392"/>
                </a:lnTo>
                <a:lnTo>
                  <a:pt x="526" y="404"/>
                </a:lnTo>
                <a:lnTo>
                  <a:pt x="522" y="418"/>
                </a:lnTo>
                <a:lnTo>
                  <a:pt x="519" y="435"/>
                </a:lnTo>
                <a:lnTo>
                  <a:pt x="516" y="455"/>
                </a:lnTo>
                <a:lnTo>
                  <a:pt x="514" y="478"/>
                </a:lnTo>
                <a:lnTo>
                  <a:pt x="513" y="504"/>
                </a:lnTo>
                <a:lnTo>
                  <a:pt x="512" y="533"/>
                </a:lnTo>
                <a:lnTo>
                  <a:pt x="512" y="564"/>
                </a:lnTo>
                <a:lnTo>
                  <a:pt x="512" y="752"/>
                </a:lnTo>
                <a:lnTo>
                  <a:pt x="0" y="752"/>
                </a:lnTo>
                <a:lnTo>
                  <a:pt x="0" y="557"/>
                </a:lnTo>
                <a:lnTo>
                  <a:pt x="0" y="517"/>
                </a:lnTo>
                <a:lnTo>
                  <a:pt x="2" y="479"/>
                </a:lnTo>
                <a:lnTo>
                  <a:pt x="4" y="442"/>
                </a:lnTo>
                <a:lnTo>
                  <a:pt x="8" y="407"/>
                </a:lnTo>
                <a:lnTo>
                  <a:pt x="13" y="373"/>
                </a:lnTo>
                <a:lnTo>
                  <a:pt x="18" y="341"/>
                </a:lnTo>
                <a:lnTo>
                  <a:pt x="25" y="311"/>
                </a:lnTo>
                <a:lnTo>
                  <a:pt x="33" y="283"/>
                </a:lnTo>
                <a:lnTo>
                  <a:pt x="42" y="256"/>
                </a:lnTo>
                <a:lnTo>
                  <a:pt x="52" y="231"/>
                </a:lnTo>
                <a:lnTo>
                  <a:pt x="63" y="207"/>
                </a:lnTo>
                <a:lnTo>
                  <a:pt x="75" y="185"/>
                </a:lnTo>
                <a:lnTo>
                  <a:pt x="88" y="165"/>
                </a:lnTo>
                <a:lnTo>
                  <a:pt x="102" y="147"/>
                </a:lnTo>
                <a:lnTo>
                  <a:pt x="117" y="130"/>
                </a:lnTo>
                <a:lnTo>
                  <a:pt x="133" y="115"/>
                </a:lnTo>
                <a:lnTo>
                  <a:pt x="150" y="101"/>
                </a:lnTo>
                <a:lnTo>
                  <a:pt x="169" y="88"/>
                </a:lnTo>
                <a:lnTo>
                  <a:pt x="189" y="75"/>
                </a:lnTo>
                <a:lnTo>
                  <a:pt x="210" y="64"/>
                </a:lnTo>
                <a:lnTo>
                  <a:pt x="232" y="54"/>
                </a:lnTo>
                <a:lnTo>
                  <a:pt x="256" y="44"/>
                </a:lnTo>
                <a:lnTo>
                  <a:pt x="280" y="36"/>
                </a:lnTo>
                <a:lnTo>
                  <a:pt x="306" y="28"/>
                </a:lnTo>
                <a:lnTo>
                  <a:pt x="333" y="22"/>
                </a:lnTo>
                <a:lnTo>
                  <a:pt x="362" y="16"/>
                </a:lnTo>
                <a:lnTo>
                  <a:pt x="391" y="11"/>
                </a:lnTo>
                <a:lnTo>
                  <a:pt x="422" y="7"/>
                </a:lnTo>
                <a:lnTo>
                  <a:pt x="454" y="4"/>
                </a:lnTo>
                <a:lnTo>
                  <a:pt x="488" y="1"/>
                </a:lnTo>
                <a:lnTo>
                  <a:pt x="522" y="0"/>
                </a:lnTo>
                <a:lnTo>
                  <a:pt x="558" y="0"/>
                </a:lnTo>
                <a:lnTo>
                  <a:pt x="603" y="0"/>
                </a:lnTo>
                <a:lnTo>
                  <a:pt x="646" y="2"/>
                </a:lnTo>
                <a:lnTo>
                  <a:pt x="686" y="5"/>
                </a:lnTo>
                <a:lnTo>
                  <a:pt x="726" y="9"/>
                </a:lnTo>
                <a:lnTo>
                  <a:pt x="763" y="15"/>
                </a:lnTo>
                <a:lnTo>
                  <a:pt x="798" y="22"/>
                </a:lnTo>
                <a:lnTo>
                  <a:pt x="832" y="30"/>
                </a:lnTo>
                <a:lnTo>
                  <a:pt x="864" y="39"/>
                </a:lnTo>
                <a:lnTo>
                  <a:pt x="894" y="50"/>
                </a:lnTo>
                <a:lnTo>
                  <a:pt x="922" y="61"/>
                </a:lnTo>
                <a:lnTo>
                  <a:pt x="948" y="74"/>
                </a:lnTo>
                <a:lnTo>
                  <a:pt x="973" y="89"/>
                </a:lnTo>
                <a:lnTo>
                  <a:pt x="995" y="104"/>
                </a:lnTo>
                <a:lnTo>
                  <a:pt x="1016" y="121"/>
                </a:lnTo>
                <a:lnTo>
                  <a:pt x="1035" y="139"/>
                </a:lnTo>
                <a:lnTo>
                  <a:pt x="1052" y="158"/>
                </a:lnTo>
                <a:lnTo>
                  <a:pt x="1068" y="178"/>
                </a:lnTo>
                <a:lnTo>
                  <a:pt x="1083" y="199"/>
                </a:lnTo>
                <a:lnTo>
                  <a:pt x="1096" y="222"/>
                </a:lnTo>
                <a:lnTo>
                  <a:pt x="1109" y="245"/>
                </a:lnTo>
                <a:lnTo>
                  <a:pt x="1121" y="269"/>
                </a:lnTo>
                <a:lnTo>
                  <a:pt x="1131" y="294"/>
                </a:lnTo>
                <a:lnTo>
                  <a:pt x="1141" y="320"/>
                </a:lnTo>
                <a:lnTo>
                  <a:pt x="1150" y="347"/>
                </a:lnTo>
                <a:lnTo>
                  <a:pt x="1157" y="375"/>
                </a:lnTo>
                <a:lnTo>
                  <a:pt x="1164" y="404"/>
                </a:lnTo>
                <a:lnTo>
                  <a:pt x="1170" y="434"/>
                </a:lnTo>
                <a:lnTo>
                  <a:pt x="1174" y="465"/>
                </a:lnTo>
                <a:lnTo>
                  <a:pt x="1178" y="497"/>
                </a:lnTo>
                <a:lnTo>
                  <a:pt x="1180" y="529"/>
                </a:lnTo>
                <a:lnTo>
                  <a:pt x="1182" y="563"/>
                </a:lnTo>
                <a:lnTo>
                  <a:pt x="1182" y="598"/>
                </a:lnTo>
                <a:lnTo>
                  <a:pt x="1181" y="644"/>
                </a:lnTo>
                <a:lnTo>
                  <a:pt x="1181" y="666"/>
                </a:lnTo>
                <a:lnTo>
                  <a:pt x="1179" y="687"/>
                </a:lnTo>
                <a:lnTo>
                  <a:pt x="1178" y="707"/>
                </a:lnTo>
                <a:lnTo>
                  <a:pt x="1176" y="726"/>
                </a:lnTo>
                <a:lnTo>
                  <a:pt x="1173" y="745"/>
                </a:lnTo>
                <a:lnTo>
                  <a:pt x="1171" y="762"/>
                </a:lnTo>
                <a:lnTo>
                  <a:pt x="1167" y="779"/>
                </a:lnTo>
                <a:lnTo>
                  <a:pt x="1164" y="795"/>
                </a:lnTo>
                <a:lnTo>
                  <a:pt x="1160" y="810"/>
                </a:lnTo>
                <a:lnTo>
                  <a:pt x="1156" y="824"/>
                </a:lnTo>
                <a:lnTo>
                  <a:pt x="1151" y="838"/>
                </a:lnTo>
                <a:lnTo>
                  <a:pt x="1146" y="851"/>
                </a:lnTo>
                <a:lnTo>
                  <a:pt x="1141" y="862"/>
                </a:lnTo>
                <a:lnTo>
                  <a:pt x="1136" y="873"/>
                </a:lnTo>
                <a:lnTo>
                  <a:pt x="1123" y="894"/>
                </a:lnTo>
                <a:lnTo>
                  <a:pt x="1108" y="915"/>
                </a:lnTo>
                <a:lnTo>
                  <a:pt x="1091" y="935"/>
                </a:lnTo>
                <a:lnTo>
                  <a:pt x="1071" y="955"/>
                </a:lnTo>
                <a:lnTo>
                  <a:pt x="1050" y="974"/>
                </a:lnTo>
                <a:lnTo>
                  <a:pt x="1026" y="992"/>
                </a:lnTo>
                <a:lnTo>
                  <a:pt x="1000" y="1011"/>
                </a:lnTo>
                <a:lnTo>
                  <a:pt x="972" y="1028"/>
                </a:lnTo>
              </a:path>
            </a:pathLst>
          </a:custGeom>
          <a:solidFill>
            <a:srgbClr val="92D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8" name="path"/>
          <p:cNvSpPr/>
          <p:nvPr/>
        </p:nvSpPr>
        <p:spPr>
          <a:xfrm>
            <a:off x="2766199" y="2478062"/>
            <a:ext cx="764755" cy="1499857"/>
          </a:xfrm>
          <a:custGeom>
            <a:avLst/>
            <a:gdLst/>
            <a:ahLst/>
            <a:cxnLst/>
            <a:rect l="0" t="0" r="0" b="0"/>
            <a:pathLst>
              <a:path w="1204" h="2361">
                <a:moveTo>
                  <a:pt x="1204" y="813"/>
                </a:moveTo>
                <a:lnTo>
                  <a:pt x="1204" y="1572"/>
                </a:lnTo>
                <a:lnTo>
                  <a:pt x="1203" y="1634"/>
                </a:lnTo>
                <a:lnTo>
                  <a:pt x="1202" y="1692"/>
                </a:lnTo>
                <a:lnTo>
                  <a:pt x="1200" y="1746"/>
                </a:lnTo>
                <a:lnTo>
                  <a:pt x="1198" y="1795"/>
                </a:lnTo>
                <a:lnTo>
                  <a:pt x="1194" y="1840"/>
                </a:lnTo>
                <a:lnTo>
                  <a:pt x="1190" y="1881"/>
                </a:lnTo>
                <a:lnTo>
                  <a:pt x="1184" y="1917"/>
                </a:lnTo>
                <a:lnTo>
                  <a:pt x="1179" y="1948"/>
                </a:lnTo>
                <a:lnTo>
                  <a:pt x="1171" y="1978"/>
                </a:lnTo>
                <a:lnTo>
                  <a:pt x="1162" y="2006"/>
                </a:lnTo>
                <a:lnTo>
                  <a:pt x="1152" y="2035"/>
                </a:lnTo>
                <a:lnTo>
                  <a:pt x="1140" y="2063"/>
                </a:lnTo>
                <a:lnTo>
                  <a:pt x="1126" y="2090"/>
                </a:lnTo>
                <a:lnTo>
                  <a:pt x="1110" y="2117"/>
                </a:lnTo>
                <a:lnTo>
                  <a:pt x="1093" y="2143"/>
                </a:lnTo>
                <a:lnTo>
                  <a:pt x="1074" y="2169"/>
                </a:lnTo>
                <a:lnTo>
                  <a:pt x="1053" y="2194"/>
                </a:lnTo>
                <a:lnTo>
                  <a:pt x="1032" y="2217"/>
                </a:lnTo>
                <a:lnTo>
                  <a:pt x="1009" y="2238"/>
                </a:lnTo>
                <a:lnTo>
                  <a:pt x="986" y="2257"/>
                </a:lnTo>
                <a:lnTo>
                  <a:pt x="961" y="2275"/>
                </a:lnTo>
                <a:lnTo>
                  <a:pt x="936" y="2290"/>
                </a:lnTo>
                <a:lnTo>
                  <a:pt x="909" y="2304"/>
                </a:lnTo>
                <a:lnTo>
                  <a:pt x="882" y="2316"/>
                </a:lnTo>
                <a:lnTo>
                  <a:pt x="853" y="2327"/>
                </a:lnTo>
                <a:lnTo>
                  <a:pt x="824" y="2336"/>
                </a:lnTo>
                <a:lnTo>
                  <a:pt x="794" y="2344"/>
                </a:lnTo>
                <a:lnTo>
                  <a:pt x="762" y="2350"/>
                </a:lnTo>
                <a:lnTo>
                  <a:pt x="731" y="2355"/>
                </a:lnTo>
                <a:lnTo>
                  <a:pt x="698" y="2359"/>
                </a:lnTo>
                <a:lnTo>
                  <a:pt x="664" y="2361"/>
                </a:lnTo>
                <a:lnTo>
                  <a:pt x="630" y="2361"/>
                </a:lnTo>
                <a:lnTo>
                  <a:pt x="585" y="2361"/>
                </a:lnTo>
                <a:lnTo>
                  <a:pt x="542" y="2359"/>
                </a:lnTo>
                <a:lnTo>
                  <a:pt x="501" y="2355"/>
                </a:lnTo>
                <a:lnTo>
                  <a:pt x="462" y="2350"/>
                </a:lnTo>
                <a:lnTo>
                  <a:pt x="425" y="2343"/>
                </a:lnTo>
                <a:lnTo>
                  <a:pt x="390" y="2335"/>
                </a:lnTo>
                <a:lnTo>
                  <a:pt x="357" y="2325"/>
                </a:lnTo>
                <a:lnTo>
                  <a:pt x="326" y="2314"/>
                </a:lnTo>
                <a:lnTo>
                  <a:pt x="296" y="2302"/>
                </a:lnTo>
                <a:lnTo>
                  <a:pt x="268" y="2288"/>
                </a:lnTo>
                <a:lnTo>
                  <a:pt x="255" y="2280"/>
                </a:lnTo>
                <a:lnTo>
                  <a:pt x="241" y="2272"/>
                </a:lnTo>
                <a:lnTo>
                  <a:pt x="229" y="2263"/>
                </a:lnTo>
                <a:lnTo>
                  <a:pt x="217" y="2254"/>
                </a:lnTo>
                <a:lnTo>
                  <a:pt x="205" y="2245"/>
                </a:lnTo>
                <a:lnTo>
                  <a:pt x="193" y="2235"/>
                </a:lnTo>
                <a:lnTo>
                  <a:pt x="182" y="2225"/>
                </a:lnTo>
                <a:lnTo>
                  <a:pt x="171" y="2214"/>
                </a:lnTo>
                <a:lnTo>
                  <a:pt x="161" y="2203"/>
                </a:lnTo>
                <a:lnTo>
                  <a:pt x="151" y="2192"/>
                </a:lnTo>
                <a:lnTo>
                  <a:pt x="141" y="2180"/>
                </a:lnTo>
                <a:lnTo>
                  <a:pt x="132" y="2168"/>
                </a:lnTo>
                <a:lnTo>
                  <a:pt x="115" y="2142"/>
                </a:lnTo>
                <a:lnTo>
                  <a:pt x="99" y="2117"/>
                </a:lnTo>
                <a:lnTo>
                  <a:pt x="84" y="2091"/>
                </a:lnTo>
                <a:lnTo>
                  <a:pt x="71" y="2065"/>
                </a:lnTo>
                <a:lnTo>
                  <a:pt x="58" y="2039"/>
                </a:lnTo>
                <a:lnTo>
                  <a:pt x="48" y="2012"/>
                </a:lnTo>
                <a:lnTo>
                  <a:pt x="38" y="1985"/>
                </a:lnTo>
                <a:lnTo>
                  <a:pt x="30" y="1958"/>
                </a:lnTo>
                <a:lnTo>
                  <a:pt x="26" y="1943"/>
                </a:lnTo>
                <a:lnTo>
                  <a:pt x="23" y="1928"/>
                </a:lnTo>
                <a:lnTo>
                  <a:pt x="17" y="1894"/>
                </a:lnTo>
                <a:lnTo>
                  <a:pt x="11" y="1856"/>
                </a:lnTo>
                <a:lnTo>
                  <a:pt x="7" y="1815"/>
                </a:lnTo>
                <a:lnTo>
                  <a:pt x="4" y="1769"/>
                </a:lnTo>
                <a:lnTo>
                  <a:pt x="1" y="1719"/>
                </a:lnTo>
                <a:lnTo>
                  <a:pt x="0" y="1665"/>
                </a:lnTo>
                <a:lnTo>
                  <a:pt x="0" y="1607"/>
                </a:lnTo>
                <a:lnTo>
                  <a:pt x="0" y="813"/>
                </a:lnTo>
                <a:lnTo>
                  <a:pt x="0" y="775"/>
                </a:lnTo>
                <a:lnTo>
                  <a:pt x="0" y="737"/>
                </a:lnTo>
                <a:lnTo>
                  <a:pt x="1" y="701"/>
                </a:lnTo>
                <a:lnTo>
                  <a:pt x="3" y="666"/>
                </a:lnTo>
                <a:lnTo>
                  <a:pt x="4" y="633"/>
                </a:lnTo>
                <a:lnTo>
                  <a:pt x="6" y="600"/>
                </a:lnTo>
                <a:lnTo>
                  <a:pt x="9" y="569"/>
                </a:lnTo>
                <a:lnTo>
                  <a:pt x="12" y="539"/>
                </a:lnTo>
                <a:lnTo>
                  <a:pt x="15" y="510"/>
                </a:lnTo>
                <a:lnTo>
                  <a:pt x="19" y="483"/>
                </a:lnTo>
                <a:lnTo>
                  <a:pt x="23" y="457"/>
                </a:lnTo>
                <a:lnTo>
                  <a:pt x="27" y="432"/>
                </a:lnTo>
                <a:lnTo>
                  <a:pt x="32" y="408"/>
                </a:lnTo>
                <a:lnTo>
                  <a:pt x="37" y="385"/>
                </a:lnTo>
                <a:lnTo>
                  <a:pt x="42" y="364"/>
                </a:lnTo>
                <a:lnTo>
                  <a:pt x="48" y="344"/>
                </a:lnTo>
                <a:lnTo>
                  <a:pt x="55" y="324"/>
                </a:lnTo>
                <a:lnTo>
                  <a:pt x="62" y="306"/>
                </a:lnTo>
                <a:lnTo>
                  <a:pt x="70" y="287"/>
                </a:lnTo>
                <a:lnTo>
                  <a:pt x="79" y="270"/>
                </a:lnTo>
                <a:lnTo>
                  <a:pt x="88" y="252"/>
                </a:lnTo>
                <a:lnTo>
                  <a:pt x="98" y="235"/>
                </a:lnTo>
                <a:lnTo>
                  <a:pt x="109" y="219"/>
                </a:lnTo>
                <a:lnTo>
                  <a:pt x="121" y="203"/>
                </a:lnTo>
                <a:lnTo>
                  <a:pt x="133" y="188"/>
                </a:lnTo>
                <a:lnTo>
                  <a:pt x="147" y="173"/>
                </a:lnTo>
                <a:lnTo>
                  <a:pt x="161" y="158"/>
                </a:lnTo>
                <a:lnTo>
                  <a:pt x="175" y="145"/>
                </a:lnTo>
                <a:lnTo>
                  <a:pt x="191" y="131"/>
                </a:lnTo>
                <a:lnTo>
                  <a:pt x="207" y="118"/>
                </a:lnTo>
                <a:lnTo>
                  <a:pt x="224" y="106"/>
                </a:lnTo>
                <a:lnTo>
                  <a:pt x="242" y="94"/>
                </a:lnTo>
                <a:lnTo>
                  <a:pt x="260" y="82"/>
                </a:lnTo>
                <a:lnTo>
                  <a:pt x="279" y="72"/>
                </a:lnTo>
                <a:lnTo>
                  <a:pt x="298" y="62"/>
                </a:lnTo>
                <a:lnTo>
                  <a:pt x="318" y="52"/>
                </a:lnTo>
                <a:lnTo>
                  <a:pt x="338" y="44"/>
                </a:lnTo>
                <a:lnTo>
                  <a:pt x="359" y="36"/>
                </a:lnTo>
                <a:lnTo>
                  <a:pt x="380" y="29"/>
                </a:lnTo>
                <a:lnTo>
                  <a:pt x="402" y="23"/>
                </a:lnTo>
                <a:lnTo>
                  <a:pt x="424" y="18"/>
                </a:lnTo>
                <a:lnTo>
                  <a:pt x="446" y="13"/>
                </a:lnTo>
                <a:lnTo>
                  <a:pt x="469" y="9"/>
                </a:lnTo>
                <a:lnTo>
                  <a:pt x="493" y="5"/>
                </a:lnTo>
                <a:lnTo>
                  <a:pt x="517" y="3"/>
                </a:lnTo>
                <a:lnTo>
                  <a:pt x="542" y="1"/>
                </a:lnTo>
                <a:lnTo>
                  <a:pt x="567" y="0"/>
                </a:lnTo>
                <a:lnTo>
                  <a:pt x="592" y="0"/>
                </a:lnTo>
                <a:lnTo>
                  <a:pt x="613" y="0"/>
                </a:lnTo>
                <a:lnTo>
                  <a:pt x="634" y="1"/>
                </a:lnTo>
                <a:lnTo>
                  <a:pt x="654" y="2"/>
                </a:lnTo>
                <a:lnTo>
                  <a:pt x="674" y="4"/>
                </a:lnTo>
                <a:lnTo>
                  <a:pt x="694" y="6"/>
                </a:lnTo>
                <a:lnTo>
                  <a:pt x="713" y="9"/>
                </a:lnTo>
                <a:lnTo>
                  <a:pt x="732" y="12"/>
                </a:lnTo>
                <a:lnTo>
                  <a:pt x="751" y="16"/>
                </a:lnTo>
                <a:lnTo>
                  <a:pt x="770" y="20"/>
                </a:lnTo>
                <a:lnTo>
                  <a:pt x="788" y="25"/>
                </a:lnTo>
                <a:lnTo>
                  <a:pt x="807" y="30"/>
                </a:lnTo>
                <a:lnTo>
                  <a:pt x="824" y="36"/>
                </a:lnTo>
                <a:lnTo>
                  <a:pt x="842" y="43"/>
                </a:lnTo>
                <a:lnTo>
                  <a:pt x="859" y="50"/>
                </a:lnTo>
                <a:lnTo>
                  <a:pt x="876" y="57"/>
                </a:lnTo>
                <a:lnTo>
                  <a:pt x="893" y="65"/>
                </a:lnTo>
                <a:lnTo>
                  <a:pt x="925" y="82"/>
                </a:lnTo>
                <a:lnTo>
                  <a:pt x="955" y="99"/>
                </a:lnTo>
                <a:lnTo>
                  <a:pt x="983" y="118"/>
                </a:lnTo>
                <a:lnTo>
                  <a:pt x="1009" y="137"/>
                </a:lnTo>
                <a:lnTo>
                  <a:pt x="1033" y="158"/>
                </a:lnTo>
                <a:lnTo>
                  <a:pt x="1054" y="179"/>
                </a:lnTo>
                <a:lnTo>
                  <a:pt x="1074" y="201"/>
                </a:lnTo>
                <a:lnTo>
                  <a:pt x="1083" y="213"/>
                </a:lnTo>
                <a:lnTo>
                  <a:pt x="1091" y="224"/>
                </a:lnTo>
                <a:lnTo>
                  <a:pt x="1107" y="248"/>
                </a:lnTo>
                <a:lnTo>
                  <a:pt x="1122" y="273"/>
                </a:lnTo>
                <a:lnTo>
                  <a:pt x="1135" y="298"/>
                </a:lnTo>
                <a:lnTo>
                  <a:pt x="1147" y="324"/>
                </a:lnTo>
                <a:lnTo>
                  <a:pt x="1157" y="351"/>
                </a:lnTo>
                <a:lnTo>
                  <a:pt x="1166" y="379"/>
                </a:lnTo>
                <a:lnTo>
                  <a:pt x="1174" y="407"/>
                </a:lnTo>
                <a:lnTo>
                  <a:pt x="1180" y="436"/>
                </a:lnTo>
                <a:lnTo>
                  <a:pt x="1186" y="468"/>
                </a:lnTo>
                <a:lnTo>
                  <a:pt x="1191" y="504"/>
                </a:lnTo>
                <a:lnTo>
                  <a:pt x="1195" y="545"/>
                </a:lnTo>
                <a:lnTo>
                  <a:pt x="1198" y="590"/>
                </a:lnTo>
                <a:lnTo>
                  <a:pt x="1201" y="639"/>
                </a:lnTo>
                <a:lnTo>
                  <a:pt x="1202" y="693"/>
                </a:lnTo>
                <a:lnTo>
                  <a:pt x="1203" y="751"/>
                </a:lnTo>
                <a:lnTo>
                  <a:pt x="1204" y="813"/>
                </a:lnTo>
                <a:close/>
                <a:moveTo>
                  <a:pt x="692" y="624"/>
                </a:moveTo>
                <a:lnTo>
                  <a:pt x="692" y="581"/>
                </a:lnTo>
                <a:lnTo>
                  <a:pt x="691" y="542"/>
                </a:lnTo>
                <a:lnTo>
                  <a:pt x="690" y="507"/>
                </a:lnTo>
                <a:lnTo>
                  <a:pt x="688" y="477"/>
                </a:lnTo>
                <a:lnTo>
                  <a:pt x="686" y="451"/>
                </a:lnTo>
                <a:lnTo>
                  <a:pt x="683" y="429"/>
                </a:lnTo>
                <a:lnTo>
                  <a:pt x="680" y="411"/>
                </a:lnTo>
                <a:lnTo>
                  <a:pt x="676" y="397"/>
                </a:lnTo>
                <a:lnTo>
                  <a:pt x="672" y="387"/>
                </a:lnTo>
                <a:lnTo>
                  <a:pt x="666" y="377"/>
                </a:lnTo>
                <a:lnTo>
                  <a:pt x="659" y="370"/>
                </a:lnTo>
                <a:lnTo>
                  <a:pt x="650" y="363"/>
                </a:lnTo>
                <a:lnTo>
                  <a:pt x="641" y="358"/>
                </a:lnTo>
                <a:lnTo>
                  <a:pt x="630" y="355"/>
                </a:lnTo>
                <a:lnTo>
                  <a:pt x="617" y="352"/>
                </a:lnTo>
                <a:lnTo>
                  <a:pt x="604" y="352"/>
                </a:lnTo>
                <a:lnTo>
                  <a:pt x="590" y="353"/>
                </a:lnTo>
                <a:lnTo>
                  <a:pt x="578" y="355"/>
                </a:lnTo>
                <a:lnTo>
                  <a:pt x="567" y="359"/>
                </a:lnTo>
                <a:lnTo>
                  <a:pt x="557" y="364"/>
                </a:lnTo>
                <a:lnTo>
                  <a:pt x="548" y="371"/>
                </a:lnTo>
                <a:lnTo>
                  <a:pt x="541" y="379"/>
                </a:lnTo>
                <a:lnTo>
                  <a:pt x="535" y="389"/>
                </a:lnTo>
                <a:lnTo>
                  <a:pt x="530" y="400"/>
                </a:lnTo>
                <a:lnTo>
                  <a:pt x="525" y="414"/>
                </a:lnTo>
                <a:lnTo>
                  <a:pt x="522" y="432"/>
                </a:lnTo>
                <a:lnTo>
                  <a:pt x="519" y="454"/>
                </a:lnTo>
                <a:lnTo>
                  <a:pt x="516" y="480"/>
                </a:lnTo>
                <a:lnTo>
                  <a:pt x="514" y="510"/>
                </a:lnTo>
                <a:lnTo>
                  <a:pt x="513" y="544"/>
                </a:lnTo>
                <a:lnTo>
                  <a:pt x="512" y="582"/>
                </a:lnTo>
                <a:lnTo>
                  <a:pt x="512" y="624"/>
                </a:lnTo>
                <a:lnTo>
                  <a:pt x="512" y="1730"/>
                </a:lnTo>
                <a:lnTo>
                  <a:pt x="512" y="1777"/>
                </a:lnTo>
                <a:lnTo>
                  <a:pt x="513" y="1819"/>
                </a:lnTo>
                <a:lnTo>
                  <a:pt x="514" y="1856"/>
                </a:lnTo>
                <a:lnTo>
                  <a:pt x="516" y="1889"/>
                </a:lnTo>
                <a:lnTo>
                  <a:pt x="518" y="1916"/>
                </a:lnTo>
                <a:lnTo>
                  <a:pt x="521" y="1938"/>
                </a:lnTo>
                <a:lnTo>
                  <a:pt x="524" y="1956"/>
                </a:lnTo>
                <a:lnTo>
                  <a:pt x="526" y="1963"/>
                </a:lnTo>
                <a:lnTo>
                  <a:pt x="528" y="1969"/>
                </a:lnTo>
                <a:lnTo>
                  <a:pt x="533" y="1978"/>
                </a:lnTo>
                <a:lnTo>
                  <a:pt x="539" y="1986"/>
                </a:lnTo>
                <a:lnTo>
                  <a:pt x="546" y="1993"/>
                </a:lnTo>
                <a:lnTo>
                  <a:pt x="555" y="1999"/>
                </a:lnTo>
                <a:lnTo>
                  <a:pt x="565" y="2003"/>
                </a:lnTo>
                <a:lnTo>
                  <a:pt x="576" y="2007"/>
                </a:lnTo>
                <a:lnTo>
                  <a:pt x="588" y="2009"/>
                </a:lnTo>
                <a:lnTo>
                  <a:pt x="601" y="2009"/>
                </a:lnTo>
                <a:lnTo>
                  <a:pt x="614" y="2008"/>
                </a:lnTo>
                <a:lnTo>
                  <a:pt x="627" y="2006"/>
                </a:lnTo>
                <a:lnTo>
                  <a:pt x="638" y="2002"/>
                </a:lnTo>
                <a:lnTo>
                  <a:pt x="647" y="1997"/>
                </a:lnTo>
                <a:lnTo>
                  <a:pt x="656" y="1991"/>
                </a:lnTo>
                <a:lnTo>
                  <a:pt x="663" y="1982"/>
                </a:lnTo>
                <a:lnTo>
                  <a:pt x="669" y="1973"/>
                </a:lnTo>
                <a:lnTo>
                  <a:pt x="674" y="1962"/>
                </a:lnTo>
                <a:lnTo>
                  <a:pt x="678" y="1948"/>
                </a:lnTo>
                <a:lnTo>
                  <a:pt x="682" y="1930"/>
                </a:lnTo>
                <a:lnTo>
                  <a:pt x="685" y="1909"/>
                </a:lnTo>
                <a:lnTo>
                  <a:pt x="687" y="1884"/>
                </a:lnTo>
                <a:lnTo>
                  <a:pt x="689" y="1855"/>
                </a:lnTo>
                <a:lnTo>
                  <a:pt x="691" y="1823"/>
                </a:lnTo>
                <a:lnTo>
                  <a:pt x="692" y="1787"/>
                </a:lnTo>
                <a:lnTo>
                  <a:pt x="692" y="1747"/>
                </a:lnTo>
                <a:lnTo>
                  <a:pt x="692" y="624"/>
                </a:lnTo>
              </a:path>
            </a:pathLst>
          </a:custGeom>
          <a:solidFill>
            <a:srgbClr val="92D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00" name="picture 6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20129" y="3993197"/>
            <a:ext cx="5052695" cy="95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picture 6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sp>
        <p:nvSpPr>
          <p:cNvPr id="604" name="textbox 604"/>
          <p:cNvSpPr/>
          <p:nvPr/>
        </p:nvSpPr>
        <p:spPr>
          <a:xfrm>
            <a:off x="595372" y="1070312"/>
            <a:ext cx="5346065" cy="4986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7145" algn="l" rtl="0" eaLnBrk="0">
              <a:lnSpc>
                <a:spcPct val="96000"/>
              </a:lnSpc>
            </a:pPr>
            <a:r>
              <a:rPr sz="1500" b="1" kern="0" spc="6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</a:t>
            </a:r>
            <a:r>
              <a:rPr sz="1500" b="1" kern="0" spc="-33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 目 地 点：</a:t>
            </a:r>
            <a:r>
              <a:rPr sz="1500" b="1" kern="0" spc="-33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顺德伦教街道羊额村</a:t>
            </a:r>
            <a:endParaRPr lang="en-US" altLang="en-US" sz="1500" dirty="0"/>
          </a:p>
          <a:p>
            <a:pPr marL="17780" algn="l" rtl="0" eaLnBrk="0">
              <a:lnSpc>
                <a:spcPts val="2060"/>
              </a:lnSpc>
              <a:spcBef>
                <a:spcPts val="855"/>
              </a:spcBef>
            </a:pPr>
            <a:r>
              <a:rPr sz="1500" b="1" kern="0" spc="8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</a:t>
            </a:r>
            <a:r>
              <a:rPr sz="1500" b="1" kern="0" spc="-33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进排水状况：</a:t>
            </a:r>
            <a:r>
              <a:rPr sz="1500" b="1" kern="0" spc="-31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鱼塘水深约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3m</a:t>
            </a:r>
            <a:r>
              <a:rPr sz="1500" kern="0" spc="-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，利用现有内河涌（均为</a:t>
            </a:r>
            <a:endParaRPr lang="en-US" altLang="en-US" sz="1500" dirty="0"/>
          </a:p>
          <a:p>
            <a:pPr marL="13970" algn="l" rtl="0" eaLnBrk="0">
              <a:lnSpc>
                <a:spcPct val="159000"/>
              </a:lnSpc>
              <a:spcBef>
                <a:spcPts val="0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潮汐水道）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进排水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，进水利用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潜水泵泵入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，排水有溢流管自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流和潜水泵泵出两种方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式。</a:t>
            </a:r>
            <a:endParaRPr lang="en-US" altLang="en-US" sz="1500" dirty="0"/>
          </a:p>
          <a:p>
            <a:pPr marL="17145" algn="l" rtl="0" eaLnBrk="0">
              <a:lnSpc>
                <a:spcPct val="89000"/>
              </a:lnSpc>
              <a:spcBef>
                <a:spcPts val="1140"/>
              </a:spcBef>
            </a:pPr>
            <a:r>
              <a:rPr sz="1500" b="1" kern="0" spc="8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</a:t>
            </a:r>
            <a:r>
              <a:rPr sz="1500" b="1" kern="0" spc="-33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养殖鱼塘种类：</a:t>
            </a:r>
            <a:r>
              <a:rPr sz="1500" b="1" kern="0" spc="-31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鱼塘以养殖甲鱼、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鲈鱼、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生鱼和其他优</a:t>
            </a:r>
            <a:endParaRPr lang="en-US" altLang="en-US" sz="1500" dirty="0"/>
          </a:p>
          <a:p>
            <a:pPr marL="12700" algn="l" rtl="0" eaLnBrk="0">
              <a:lnSpc>
                <a:spcPts val="287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质鱼为主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，暂未明确划分各鱼塘养殖类别。</a:t>
            </a:r>
            <a:endParaRPr lang="en-US" altLang="en-US" sz="1500" dirty="0"/>
          </a:p>
          <a:p>
            <a:pPr marL="23495" algn="l" rtl="0" eaLnBrk="0">
              <a:lnSpc>
                <a:spcPct val="88000"/>
              </a:lnSpc>
              <a:spcBef>
                <a:spcPts val="1295"/>
              </a:spcBef>
            </a:pPr>
            <a:r>
              <a:rPr sz="1500" b="1" kern="0" spc="8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</a:t>
            </a:r>
            <a:r>
              <a:rPr sz="1500" b="1" kern="0" spc="-28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养殖特点：</a:t>
            </a:r>
            <a:r>
              <a:rPr sz="1500" b="1" kern="0" spc="-32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养殖周期视鱼的生长情况和市场行情而定，</a:t>
            </a:r>
            <a:endParaRPr lang="en-US" altLang="en-US" sz="1500" dirty="0"/>
          </a:p>
          <a:p>
            <a:pPr marL="14605" algn="l" rtl="0" eaLnBrk="0">
              <a:lnSpc>
                <a:spcPts val="2870"/>
              </a:lnSpc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1-</a:t>
            </a:r>
            <a:r>
              <a:rPr sz="1500" kern="0" spc="-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1.5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年更换鱼种。</a:t>
            </a:r>
            <a:endParaRPr lang="en-US" altLang="en-US" sz="1500" dirty="0"/>
          </a:p>
          <a:p>
            <a:pPr marL="15240" algn="l" rtl="0" eaLnBrk="0">
              <a:lnSpc>
                <a:spcPts val="2060"/>
              </a:lnSpc>
              <a:spcBef>
                <a:spcPts val="1490"/>
              </a:spcBef>
            </a:pPr>
            <a:r>
              <a:rPr sz="1500" b="1" kern="0" spc="9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</a:t>
            </a:r>
            <a:r>
              <a:rPr sz="1500" b="1" kern="0" spc="-33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尾水排放特点：</a:t>
            </a:r>
            <a:r>
              <a:rPr sz="1500" b="1" kern="0" spc="-32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养殖期内换水频率视水质情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况（主要监</a:t>
            </a:r>
            <a:endParaRPr lang="en-US" altLang="en-US" sz="1500" dirty="0"/>
          </a:p>
          <a:p>
            <a:pPr marL="13335" indent="-635" algn="l" rtl="0" eaLnBrk="0">
              <a:lnSpc>
                <a:spcPct val="191000"/>
              </a:lnSpc>
              <a:spcBef>
                <a:spcPts val="30"/>
              </a:spcBef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pH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值）</a:t>
            </a:r>
            <a:r>
              <a:rPr sz="15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而定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，一般为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1-2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/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，每次换水深度为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30-40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cm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养殖期末排干所有水（称为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“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起塘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”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起塘排水耗时约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1-2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/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，视塘的大小而定；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养殖周期间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隔约半个月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用于鱼 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塘整治。</a:t>
            </a:r>
            <a:endParaRPr lang="en-US" altLang="en-US" sz="1500" dirty="0"/>
          </a:p>
        </p:txBody>
      </p:sp>
      <p:pic>
        <p:nvPicPr>
          <p:cNvPr id="606" name="picture 6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533057" y="2113969"/>
            <a:ext cx="4963999" cy="4049086"/>
          </a:xfrm>
          <a:prstGeom prst="rect">
            <a:avLst/>
          </a:prstGeom>
        </p:spPr>
      </p:pic>
      <p:pic>
        <p:nvPicPr>
          <p:cNvPr id="608" name="picture 6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958827" y="5445252"/>
            <a:ext cx="231267" cy="1412747"/>
          </a:xfrm>
          <a:prstGeom prst="rect">
            <a:avLst/>
          </a:prstGeom>
        </p:spPr>
      </p:pic>
      <p:pic>
        <p:nvPicPr>
          <p:cNvPr id="610" name="picture 6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6236208"/>
            <a:ext cx="12190094" cy="621791"/>
          </a:xfrm>
          <a:prstGeom prst="rect">
            <a:avLst/>
          </a:prstGeom>
        </p:spPr>
      </p:pic>
      <p:sp>
        <p:nvSpPr>
          <p:cNvPr id="612" name="textbox 612"/>
          <p:cNvSpPr/>
          <p:nvPr/>
        </p:nvSpPr>
        <p:spPr>
          <a:xfrm>
            <a:off x="6366428" y="969337"/>
            <a:ext cx="5365115" cy="10140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060"/>
              </a:lnSpc>
            </a:pPr>
            <a:r>
              <a:rPr sz="1500" b="1" kern="0" spc="8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六、</a:t>
            </a:r>
            <a:r>
              <a:rPr sz="1500" b="1" kern="0" spc="-31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养殖面积：</a:t>
            </a:r>
            <a:r>
              <a:rPr sz="1500" b="1" kern="0" spc="-32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治理区域共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727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亩（不含范围内水利河涌</a:t>
            </a:r>
            <a:r>
              <a:rPr sz="1500" kern="0" spc="-4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4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lang="en-US" altLang="en-US" sz="1500" dirty="0"/>
          </a:p>
          <a:p>
            <a:pPr marL="12700" indent="635" algn="l" rtl="0" eaLnBrk="0">
              <a:lnSpc>
                <a:spcPct val="159000"/>
              </a:lnSpc>
              <a:spcBef>
                <a:spcPts val="0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其中一区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98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亩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二区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317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亩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三区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312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亩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鱼塘的归属多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为一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户一</a:t>
            </a:r>
            <a:r>
              <a:rPr sz="15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口到一户三口之间。</a:t>
            </a:r>
            <a:endParaRPr lang="en-US" altLang="en-US" sz="1500" dirty="0"/>
          </a:p>
        </p:txBody>
      </p:sp>
      <p:sp>
        <p:nvSpPr>
          <p:cNvPr id="614" name="textbox 614"/>
          <p:cNvSpPr/>
          <p:nvPr/>
        </p:nvSpPr>
        <p:spPr>
          <a:xfrm>
            <a:off x="954054" y="6409053"/>
            <a:ext cx="10265409" cy="3416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3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技术简介                     技术优势                       </a:t>
            </a:r>
            <a:r>
              <a:rPr sz="2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                      </a:t>
            </a:r>
            <a:r>
              <a:rPr sz="2200" kern="0" spc="3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2200" dirty="0"/>
          </a:p>
        </p:txBody>
      </p:sp>
      <p:pic>
        <p:nvPicPr>
          <p:cNvPr id="616" name="picture 6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pic>
        <p:nvPicPr>
          <p:cNvPr id="618" name="picture 6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620" name="textbox 620"/>
          <p:cNvSpPr/>
          <p:nvPr/>
        </p:nvSpPr>
        <p:spPr>
          <a:xfrm>
            <a:off x="1229387" y="250039"/>
            <a:ext cx="2065654" cy="4083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3.1 项目现状</a:t>
            </a:r>
            <a:endParaRPr lang="en-US" altLang="en-US" sz="2700" dirty="0"/>
          </a:p>
        </p:txBody>
      </p:sp>
      <p:grpSp>
        <p:nvGrpSpPr>
          <p:cNvPr id="58" name="group 58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622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4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picture 6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628" name="picture 6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0059" y="1438655"/>
            <a:ext cx="10815827" cy="4212335"/>
          </a:xfrm>
          <a:prstGeom prst="rect">
            <a:avLst/>
          </a:prstGeom>
        </p:spPr>
      </p:pic>
      <p:pic>
        <p:nvPicPr>
          <p:cNvPr id="630" name="picture 6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6269735"/>
            <a:ext cx="12190094" cy="588263"/>
          </a:xfrm>
          <a:prstGeom prst="rect">
            <a:avLst/>
          </a:prstGeom>
        </p:spPr>
      </p:pic>
      <p:sp>
        <p:nvSpPr>
          <p:cNvPr id="632" name="rect"/>
          <p:cNvSpPr/>
          <p:nvPr/>
        </p:nvSpPr>
        <p:spPr>
          <a:xfrm>
            <a:off x="6095123" y="6273215"/>
            <a:ext cx="2991091" cy="584784"/>
          </a:xfrm>
          <a:prstGeom prst="rect">
            <a:avLst/>
          </a:prstGeom>
          <a:solidFill>
            <a:srgbClr val="65A030">
              <a:alpha val="4431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4" name="textbox 634"/>
          <p:cNvSpPr/>
          <p:nvPr/>
        </p:nvSpPr>
        <p:spPr>
          <a:xfrm>
            <a:off x="489448" y="5432552"/>
            <a:ext cx="11713844" cy="14643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3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2145"/>
              </a:lnSpc>
              <a:spcBef>
                <a:spcPts val="0"/>
              </a:spcBef>
            </a:pPr>
            <a:r>
              <a:rPr sz="2400" b="1" kern="0" spc="30" baseline="1700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进水系统：</a:t>
            </a:r>
            <a:r>
              <a:rPr sz="2400" kern="0" spc="30" baseline="1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保留现有</a:t>
            </a:r>
            <a:r>
              <a:rPr sz="2400" kern="0" spc="20" baseline="1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涌沟作为进水系统。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</a:t>
            </a:r>
            <a:r>
              <a:rPr sz="2400" b="1" kern="0" spc="20" baseline="-700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排水系统：</a:t>
            </a:r>
            <a:r>
              <a:rPr sz="2400" kern="0" spc="20" baseline="-700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新建</a:t>
            </a:r>
            <a:r>
              <a:rPr sz="2400" kern="0" spc="0" baseline="-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</a:t>
            </a:r>
            <a:r>
              <a:rPr sz="2400" kern="0" spc="20" baseline="-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 baseline="-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~</a:t>
            </a:r>
            <a:r>
              <a:rPr sz="2400" kern="0" spc="0" baseline="-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</a:t>
            </a:r>
            <a:r>
              <a:rPr sz="2400" kern="0" spc="20" baseline="-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400尾水收集管网。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endParaRPr lang="en-US" altLang="en-US" sz="1500" dirty="0"/>
          </a:p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500" dirty="0"/>
          </a:p>
          <a:p>
            <a:pPr marL="476885" algn="l" rtl="0" eaLnBrk="0">
              <a:lnSpc>
                <a:spcPct val="94000"/>
              </a:lnSpc>
              <a:spcBef>
                <a:spcPts val="0"/>
              </a:spcBef>
            </a:pPr>
            <a:r>
              <a:rPr sz="2200" kern="0" spc="3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技术简介                     技术优势                       </a:t>
            </a:r>
            <a:r>
              <a:rPr sz="2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                     </a:t>
            </a:r>
            <a:r>
              <a:rPr sz="2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200" kern="0" spc="2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         </a:t>
            </a:r>
            <a:endParaRPr lang="en-US" altLang="en-US" sz="2200" dirty="0"/>
          </a:p>
        </p:txBody>
      </p:sp>
      <p:pic>
        <p:nvPicPr>
          <p:cNvPr id="636" name="picture 6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943864" y="6164579"/>
            <a:ext cx="231267" cy="693419"/>
          </a:xfrm>
          <a:prstGeom prst="rect">
            <a:avLst/>
          </a:prstGeom>
        </p:spPr>
      </p:pic>
      <p:pic>
        <p:nvPicPr>
          <p:cNvPr id="638" name="picture 6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919640" y="5445252"/>
            <a:ext cx="231267" cy="719327"/>
          </a:xfrm>
          <a:prstGeom prst="rect">
            <a:avLst/>
          </a:prstGeom>
        </p:spPr>
      </p:pic>
      <p:sp>
        <p:nvSpPr>
          <p:cNvPr id="640" name="textbox 640"/>
          <p:cNvSpPr/>
          <p:nvPr/>
        </p:nvSpPr>
        <p:spPr>
          <a:xfrm>
            <a:off x="631337" y="898052"/>
            <a:ext cx="10589894" cy="5162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9050" indent="-6350" algn="l" rtl="0" eaLnBrk="0">
              <a:lnSpc>
                <a:spcPct val="107000"/>
              </a:lnSpc>
            </a:pPr>
            <a:r>
              <a:rPr sz="1500" b="1" kern="0" spc="8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处理规模：</a:t>
            </a:r>
            <a:r>
              <a:rPr sz="1500" b="1" kern="0" spc="-330" dirty="0">
                <a:solidFill>
                  <a:srgbClr val="0170C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根据池塘数据及实际养殖数据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，如：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年干塘次数、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月换水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次数、</a:t>
            </a:r>
            <a:r>
              <a:rPr sz="15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日常换水频率及深度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，确定平均处理规模为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9000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1600" kern="0" spc="30" baseline="2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/d。</a:t>
            </a:r>
            <a:endParaRPr lang="en-US" altLang="en-US" sz="1500" dirty="0"/>
          </a:p>
        </p:txBody>
      </p:sp>
      <p:sp>
        <p:nvSpPr>
          <p:cNvPr id="642" name="textbox 642"/>
          <p:cNvSpPr/>
          <p:nvPr/>
        </p:nvSpPr>
        <p:spPr>
          <a:xfrm>
            <a:off x="1229387" y="247554"/>
            <a:ext cx="4910454" cy="4108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700" b="1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3.2 处理规模及进排水系统改造</a:t>
            </a:r>
            <a:endParaRPr lang="en-US" altLang="en-US" sz="2700" dirty="0"/>
          </a:p>
        </p:txBody>
      </p:sp>
      <p:pic>
        <p:nvPicPr>
          <p:cNvPr id="644" name="picture 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pic>
        <p:nvPicPr>
          <p:cNvPr id="646" name="picture 6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grpSp>
        <p:nvGrpSpPr>
          <p:cNvPr id="60" name="group 60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648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50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652" name="picture 6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447788" y="6236208"/>
            <a:ext cx="292607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picture 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graphicFrame>
        <p:nvGraphicFramePr>
          <p:cNvPr id="656" name="table 656"/>
          <p:cNvGraphicFramePr>
            <a:graphicFrameLocks noGrp="1"/>
          </p:cNvGraphicFramePr>
          <p:nvPr/>
        </p:nvGraphicFramePr>
        <p:xfrm>
          <a:off x="4410709" y="3697604"/>
          <a:ext cx="7430770" cy="1337945"/>
        </p:xfrm>
        <a:graphic>
          <a:graphicData uri="http://schemas.openxmlformats.org/drawingml/2006/table">
            <a:tbl>
              <a:tblPr/>
              <a:tblGrid>
                <a:gridCol w="1123950"/>
                <a:gridCol w="906780"/>
                <a:gridCol w="1154430"/>
                <a:gridCol w="1059814"/>
                <a:gridCol w="1059814"/>
                <a:gridCol w="1059814"/>
                <a:gridCol w="1066164"/>
              </a:tblGrid>
              <a:tr h="9664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marL="36449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marL="21463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pH</a:t>
                      </a:r>
                      <a:r>
                        <a:rPr sz="15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值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231775" indent="10795" algn="l" rtl="0" eaLnBrk="0">
                        <a:lnSpc>
                          <a:spcPct val="110000"/>
                        </a:lnSpc>
                      </a:pPr>
                      <a:r>
                        <a:rPr sz="15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COD</a:t>
                      </a:r>
                      <a:r>
                        <a:rPr sz="1600" b="1" kern="0" spc="20" baseline="-160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Mn</a:t>
                      </a:r>
                      <a:r>
                        <a:rPr sz="10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（mg/L）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84785" indent="146050" algn="l" rtl="0" eaLnBrk="0">
                        <a:lnSpc>
                          <a:spcPct val="113000"/>
                        </a:lnSpc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氨氮</a:t>
                      </a: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（mg/L）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5000"/>
                        </a:lnSpc>
                      </a:pPr>
                      <a:endParaRPr lang="en-US" altLang="en-US" sz="1000" dirty="0"/>
                    </a:p>
                    <a:p>
                      <a:pPr marL="184785" indent="144780" algn="l" rtl="0" eaLnBrk="0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总氮</a:t>
                      </a:r>
                      <a:r>
                        <a:rPr sz="15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（mg/L）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5000"/>
                        </a:lnSpc>
                      </a:pPr>
                      <a:endParaRPr lang="en-US" altLang="en-US" sz="1000" dirty="0"/>
                    </a:p>
                    <a:p>
                      <a:pPr marL="184785" indent="144780" algn="l" rtl="0" eaLnBrk="0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总磷</a:t>
                      </a:r>
                      <a:r>
                        <a:rPr sz="15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（mg/L）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417195" algn="l" rtl="0" eaLnBrk="0">
                        <a:lnSpc>
                          <a:spcPct val="82000"/>
                        </a:lnSpc>
                      </a:pPr>
                      <a:r>
                        <a:rPr sz="1500" b="1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SS</a:t>
                      </a:r>
                      <a:endParaRPr lang="en-US" altLang="en-US" sz="1500" dirty="0"/>
                    </a:p>
                    <a:p>
                      <a:pPr marL="184785" algn="l" rtl="0" eaLnBrk="0">
                        <a:lnSpc>
                          <a:spcPts val="2105"/>
                        </a:lnSpc>
                      </a:pPr>
                      <a:r>
                        <a:rPr sz="14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（mg/L）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/>
                    </a:p>
                    <a:p>
                      <a:pPr marL="16446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二级标准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3016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6-9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40767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≤25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3359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≤2.0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600" dirty="0"/>
                    </a:p>
                    <a:p>
                      <a:pPr marL="3359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≤5.0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33591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≤1.0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30099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5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≤100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8" name="table 658"/>
          <p:cNvGraphicFramePr>
            <a:graphicFrameLocks noGrp="1"/>
          </p:cNvGraphicFramePr>
          <p:nvPr/>
        </p:nvGraphicFramePr>
        <p:xfrm>
          <a:off x="4500244" y="1393825"/>
          <a:ext cx="7251700" cy="1268729"/>
        </p:xfrm>
        <a:graphic>
          <a:graphicData uri="http://schemas.openxmlformats.org/drawingml/2006/table">
            <a:tbl>
              <a:tblPr/>
              <a:tblGrid>
                <a:gridCol w="1212850"/>
                <a:gridCol w="1206500"/>
                <a:gridCol w="1206500"/>
                <a:gridCol w="1206500"/>
                <a:gridCol w="1206500"/>
                <a:gridCol w="1212850"/>
              </a:tblGrid>
              <a:tr h="8807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1000" dirty="0"/>
                    </a:p>
                    <a:p>
                      <a:pPr marL="40894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3644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pH</a:t>
                      </a:r>
                      <a:r>
                        <a:rPr sz="1500" b="1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值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57175" indent="49530" algn="l" rtl="0" eaLnBrk="0">
                        <a:lnSpc>
                          <a:spcPct val="110000"/>
                        </a:lnSpc>
                      </a:pP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COD</a:t>
                      </a:r>
                      <a:r>
                        <a:rPr sz="1600" b="1" kern="0" spc="0" baseline="-160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Cr</a:t>
                      </a:r>
                      <a:r>
                        <a:rPr sz="10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（mg/L）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marL="257175" indent="146685" algn="l" rtl="0" eaLnBrk="0">
                        <a:lnSpc>
                          <a:spcPct val="113000"/>
                        </a:lnSpc>
                        <a:spcBef>
                          <a:spcPts val="5"/>
                        </a:spcBef>
                      </a:pPr>
                      <a:r>
                        <a:rPr sz="15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氨氮       </a:t>
                      </a: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（mg/L）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57175" indent="145415" algn="l" rtl="0" eaLnBrk="0">
                        <a:lnSpc>
                          <a:spcPct val="114000"/>
                        </a:lnSpc>
                      </a:pPr>
                      <a:r>
                        <a:rPr sz="15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总氮       </a:t>
                      </a: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（mg/L）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57175" indent="145415" algn="l" rtl="0" eaLnBrk="0">
                        <a:lnSpc>
                          <a:spcPct val="11400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总磷</a:t>
                      </a:r>
                      <a:r>
                        <a:rPr sz="15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1200" b="1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（mg/L）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3879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20510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进水水质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marL="45148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6-9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4933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85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47625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5.0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50482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48006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1.0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sp>
        <p:nvSpPr>
          <p:cNvPr id="660" name="textbox 660"/>
          <p:cNvSpPr/>
          <p:nvPr/>
        </p:nvSpPr>
        <p:spPr>
          <a:xfrm>
            <a:off x="267205" y="3261701"/>
            <a:ext cx="3738245" cy="20878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915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500" kern="0" spc="-4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经治理后循环再利用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或外排尾水的</a:t>
            </a:r>
            <a:endParaRPr lang="en-US" altLang="en-US" sz="1500" dirty="0"/>
          </a:p>
          <a:p>
            <a:pPr marL="290830" algn="l" rtl="0" eaLnBrk="0">
              <a:lnSpc>
                <a:spcPct val="87000"/>
              </a:lnSpc>
              <a:spcBef>
                <a:spcPts val="1050"/>
              </a:spcBef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COD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总氮、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总磷等主要指标要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达到</a:t>
            </a:r>
            <a:endParaRPr lang="en-US" altLang="en-US" sz="1500" dirty="0"/>
          </a:p>
          <a:p>
            <a:pPr marL="379730" algn="l" rtl="0" eaLnBrk="0">
              <a:lnSpc>
                <a:spcPts val="3065"/>
              </a:lnSpc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《淡水池塘养殖水排放要求》</a:t>
            </a:r>
            <a:endParaRPr lang="en-US" altLang="en-US" sz="1500" dirty="0"/>
          </a:p>
          <a:p>
            <a:pPr algn="r" rtl="0" eaLnBrk="0">
              <a:lnSpc>
                <a:spcPts val="2060"/>
              </a:lnSpc>
              <a:spcBef>
                <a:spcPts val="820"/>
              </a:spcBef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SCT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9101-2007）</a:t>
            </a:r>
            <a:r>
              <a:rPr sz="15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二级标准。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氨氮</a:t>
            </a:r>
            <a:endParaRPr lang="en-US" altLang="en-US" sz="1500" dirty="0"/>
          </a:p>
          <a:p>
            <a:pPr marL="283845" algn="l" rtl="0" eaLnBrk="0">
              <a:lnSpc>
                <a:spcPts val="288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标准参考《地表水环境质量标准》</a:t>
            </a:r>
            <a:endParaRPr lang="en-US" altLang="en-US" sz="1500" dirty="0"/>
          </a:p>
          <a:p>
            <a:pPr algn="l" rtl="0" eaLnBrk="0">
              <a:lnSpc>
                <a:spcPct val="114000"/>
              </a:lnSpc>
            </a:pPr>
            <a:endParaRPr lang="en-US" altLang="en-US" sz="600" dirty="0"/>
          </a:p>
          <a:p>
            <a:pPr marL="413385" algn="l" rtl="0" eaLnBrk="0">
              <a:lnSpc>
                <a:spcPts val="2060"/>
              </a:lnSpc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3838-2002）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地表Ⅴ类水标准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1500" dirty="0"/>
          </a:p>
        </p:txBody>
      </p:sp>
      <p:sp>
        <p:nvSpPr>
          <p:cNvPr id="662" name="textbox 662"/>
          <p:cNvSpPr/>
          <p:nvPr/>
        </p:nvSpPr>
        <p:spPr>
          <a:xfrm>
            <a:off x="338960" y="1571966"/>
            <a:ext cx="3705225" cy="601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algn="r" rtl="0" eaLnBrk="0">
              <a:lnSpc>
                <a:spcPct val="98000"/>
              </a:lnSpc>
            </a:pP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500" kern="0" spc="-4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根据实测水质数据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并参考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类似项目，</a:t>
            </a:r>
            <a:endParaRPr lang="en-US" altLang="en-US" sz="1500" dirty="0"/>
          </a:p>
          <a:p>
            <a:pPr marL="285115" algn="l" rtl="0" eaLnBrk="0">
              <a:lnSpc>
                <a:spcPts val="2765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设计进水水质如右表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所示。</a:t>
            </a:r>
            <a:endParaRPr lang="en-US" altLang="en-US" sz="1500" dirty="0"/>
          </a:p>
        </p:txBody>
      </p:sp>
      <p:sp>
        <p:nvSpPr>
          <p:cNvPr id="664" name="rect"/>
          <p:cNvSpPr/>
          <p:nvPr/>
        </p:nvSpPr>
        <p:spPr>
          <a:xfrm>
            <a:off x="6095123" y="6273215"/>
            <a:ext cx="2991091" cy="584784"/>
          </a:xfrm>
          <a:prstGeom prst="rect">
            <a:avLst/>
          </a:prstGeom>
          <a:solidFill>
            <a:srgbClr val="65A030">
              <a:alpha val="4431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6" name="textbox 666"/>
          <p:cNvSpPr/>
          <p:nvPr/>
        </p:nvSpPr>
        <p:spPr>
          <a:xfrm>
            <a:off x="4967697" y="5238442"/>
            <a:ext cx="6382384" cy="287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060"/>
              </a:lnSpc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出水水质以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COD</a:t>
            </a:r>
            <a:r>
              <a:rPr sz="1600" kern="0" spc="0" baseline="-1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Mn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为标准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，其值约为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COD</a:t>
            </a:r>
            <a:r>
              <a:rPr sz="1600" kern="0" spc="0" baseline="-1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Cr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的1/2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COD</a:t>
            </a:r>
            <a:r>
              <a:rPr sz="1600" kern="0" spc="0" baseline="-130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Cr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≤50。</a:t>
            </a:r>
            <a:endParaRPr lang="en-US" altLang="en-US" sz="1500" dirty="0"/>
          </a:p>
        </p:txBody>
      </p:sp>
      <p:pic>
        <p:nvPicPr>
          <p:cNvPr id="668" name="picture 6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pic>
        <p:nvPicPr>
          <p:cNvPr id="670" name="picture 6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672" name="textbox 672"/>
          <p:cNvSpPr/>
          <p:nvPr/>
        </p:nvSpPr>
        <p:spPr>
          <a:xfrm>
            <a:off x="1229387" y="251104"/>
            <a:ext cx="2421254" cy="407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3.3 进出水水质</a:t>
            </a:r>
            <a:endParaRPr lang="en-US" altLang="en-US" sz="2700" dirty="0"/>
          </a:p>
        </p:txBody>
      </p:sp>
      <p:sp>
        <p:nvSpPr>
          <p:cNvPr id="674" name="textbox 674"/>
          <p:cNvSpPr/>
          <p:nvPr/>
        </p:nvSpPr>
        <p:spPr>
          <a:xfrm>
            <a:off x="6901319" y="1027455"/>
            <a:ext cx="2066925" cy="254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设计进水水质排放标准</a:t>
            </a:r>
            <a:endParaRPr lang="en-US" altLang="en-US" sz="1600" dirty="0"/>
          </a:p>
        </p:txBody>
      </p:sp>
      <p:sp>
        <p:nvSpPr>
          <p:cNvPr id="676" name="textbox 676"/>
          <p:cNvSpPr/>
          <p:nvPr/>
        </p:nvSpPr>
        <p:spPr>
          <a:xfrm>
            <a:off x="7004844" y="3331870"/>
            <a:ext cx="2066925" cy="254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设计出水水质排放标准</a:t>
            </a:r>
            <a:endParaRPr lang="en-US" altLang="en-US" sz="1600" dirty="0"/>
          </a:p>
        </p:txBody>
      </p:sp>
      <p:sp>
        <p:nvSpPr>
          <p:cNvPr id="678" name="textbox 678"/>
          <p:cNvSpPr/>
          <p:nvPr/>
        </p:nvSpPr>
        <p:spPr>
          <a:xfrm>
            <a:off x="954054" y="6412963"/>
            <a:ext cx="1175385" cy="337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技术简介</a:t>
            </a:r>
            <a:endParaRPr lang="en-US" altLang="en-US" sz="2200" dirty="0"/>
          </a:p>
        </p:txBody>
      </p:sp>
      <p:sp>
        <p:nvSpPr>
          <p:cNvPr id="680" name="textbox 680"/>
          <p:cNvSpPr/>
          <p:nvPr/>
        </p:nvSpPr>
        <p:spPr>
          <a:xfrm>
            <a:off x="3913154" y="6410206"/>
            <a:ext cx="1175385" cy="338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技术优势</a:t>
            </a:r>
            <a:endParaRPr lang="en-US" altLang="en-US" sz="2200" dirty="0"/>
          </a:p>
        </p:txBody>
      </p:sp>
      <p:pic>
        <p:nvPicPr>
          <p:cNvPr id="682" name="picture 6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958827" y="5445252"/>
            <a:ext cx="231267" cy="1412747"/>
          </a:xfrm>
          <a:prstGeom prst="rect">
            <a:avLst/>
          </a:prstGeom>
        </p:spPr>
      </p:pic>
      <p:sp>
        <p:nvSpPr>
          <p:cNvPr id="684" name="textbox 684"/>
          <p:cNvSpPr/>
          <p:nvPr/>
        </p:nvSpPr>
        <p:spPr>
          <a:xfrm>
            <a:off x="10044944" y="6411360"/>
            <a:ext cx="1174750" cy="337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5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2200" dirty="0"/>
          </a:p>
        </p:txBody>
      </p:sp>
      <p:sp>
        <p:nvSpPr>
          <p:cNvPr id="686" name="textbox 686"/>
          <p:cNvSpPr/>
          <p:nvPr/>
        </p:nvSpPr>
        <p:spPr>
          <a:xfrm>
            <a:off x="7019336" y="6409053"/>
            <a:ext cx="1169669" cy="339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2200" dirty="0"/>
          </a:p>
        </p:txBody>
      </p:sp>
      <p:grpSp>
        <p:nvGrpSpPr>
          <p:cNvPr id="62" name="group 62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688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90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692" name="picture 6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447788" y="6236208"/>
            <a:ext cx="292607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picture 6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696" name="picture 6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97854" y="1341119"/>
            <a:ext cx="3450077" cy="4396740"/>
          </a:xfrm>
          <a:prstGeom prst="rect">
            <a:avLst/>
          </a:prstGeom>
        </p:spPr>
      </p:pic>
      <p:sp>
        <p:nvSpPr>
          <p:cNvPr id="698" name="textbox 698"/>
          <p:cNvSpPr/>
          <p:nvPr/>
        </p:nvSpPr>
        <p:spPr>
          <a:xfrm>
            <a:off x="740613" y="1409928"/>
            <a:ext cx="3072764" cy="3976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470535" algn="l" rtl="0" eaLnBrk="0">
              <a:lnSpc>
                <a:spcPct val="96000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本项目尾水处理共划分为</a:t>
            </a:r>
            <a:endParaRPr lang="en-US" altLang="en-US" sz="1700" dirty="0"/>
          </a:p>
          <a:p>
            <a:pPr marL="16510" algn="l" rtl="0" eaLnBrk="0">
              <a:lnSpc>
                <a:spcPct val="95000"/>
              </a:lnSpc>
              <a:spcBef>
                <a:spcPts val="1300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三个区域。</a:t>
            </a:r>
            <a:endParaRPr lang="en-US" altLang="en-US" sz="1700" dirty="0"/>
          </a:p>
          <a:p>
            <a:pPr marL="468630" algn="l" rtl="0" eaLnBrk="0">
              <a:lnSpc>
                <a:spcPct val="87000"/>
              </a:lnSpc>
              <a:spcBef>
                <a:spcPts val="130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尾水处理设施分区主要包</a:t>
            </a:r>
            <a:endParaRPr lang="en-US" altLang="en-US" sz="1700" dirty="0"/>
          </a:p>
          <a:p>
            <a:pPr marL="12700" indent="635" algn="l" rtl="0" eaLnBrk="0">
              <a:lnSpc>
                <a:spcPct val="160000"/>
              </a:lnSpc>
              <a:spcBef>
                <a:spcPts val="75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括沉淀池、</a:t>
            </a:r>
            <a:r>
              <a:rPr sz="17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藻菌塘、</a:t>
            </a:r>
            <a:r>
              <a:rPr sz="17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生态净化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池三种池塘（部分站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点还包括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进水的生态沟渠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7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不同单体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间设有过滤坝。</a:t>
            </a:r>
            <a:endParaRPr lang="en-US" altLang="en-US" sz="1700" dirty="0"/>
          </a:p>
          <a:p>
            <a:pPr marL="470535" algn="l" rtl="0" eaLnBrk="0">
              <a:lnSpc>
                <a:spcPct val="96000"/>
              </a:lnSpc>
              <a:spcBef>
                <a:spcPts val="1280"/>
              </a:spcBef>
            </a:pP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</a:t>
            </a:r>
            <a:r>
              <a:rPr sz="17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主要单体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“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藻菌</a:t>
            </a:r>
            <a:endParaRPr lang="en-US" altLang="en-US" sz="1700" dirty="0"/>
          </a:p>
          <a:p>
            <a:pPr marL="13335" algn="l" rtl="0" eaLnBrk="0">
              <a:lnSpc>
                <a:spcPct val="96000"/>
              </a:lnSpc>
              <a:spcBef>
                <a:spcPts val="1280"/>
              </a:spcBef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塘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”+“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生态净化池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”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“</a:t>
            </a:r>
            <a:r>
              <a:rPr sz="1700" kern="0" spc="-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固化藻</a:t>
            </a:r>
            <a:endParaRPr lang="en-US" altLang="en-US" sz="17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marL="15240" algn="l" rtl="0" eaLnBrk="0">
              <a:lnSpc>
                <a:spcPct val="95000"/>
              </a:lnSpc>
              <a:spcBef>
                <a:spcPts val="5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菌共生体耦合生态链技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术”。</a:t>
            </a:r>
            <a:endParaRPr lang="en-US" altLang="en-US" sz="1700" dirty="0"/>
          </a:p>
        </p:txBody>
      </p:sp>
      <p:pic>
        <p:nvPicPr>
          <p:cNvPr id="700" name="picture 7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75988" y="981455"/>
            <a:ext cx="3532631" cy="2580132"/>
          </a:xfrm>
          <a:prstGeom prst="rect">
            <a:avLst/>
          </a:prstGeom>
        </p:spPr>
      </p:pic>
      <p:pic>
        <p:nvPicPr>
          <p:cNvPr id="702" name="picture 7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485132" y="3680459"/>
            <a:ext cx="3482339" cy="2478024"/>
          </a:xfrm>
          <a:prstGeom prst="rect">
            <a:avLst/>
          </a:prstGeom>
        </p:spPr>
      </p:pic>
      <p:pic>
        <p:nvPicPr>
          <p:cNvPr id="704" name="picture 7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6269735"/>
            <a:ext cx="12190094" cy="588263"/>
          </a:xfrm>
          <a:prstGeom prst="rect">
            <a:avLst/>
          </a:prstGeom>
        </p:spPr>
      </p:pic>
      <p:sp>
        <p:nvSpPr>
          <p:cNvPr id="706" name="rect"/>
          <p:cNvSpPr/>
          <p:nvPr/>
        </p:nvSpPr>
        <p:spPr>
          <a:xfrm>
            <a:off x="6095123" y="6273215"/>
            <a:ext cx="2991091" cy="584784"/>
          </a:xfrm>
          <a:prstGeom prst="rect">
            <a:avLst/>
          </a:prstGeom>
          <a:solidFill>
            <a:srgbClr val="65A030">
              <a:alpha val="4431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8" name="textbox 708"/>
          <p:cNvSpPr/>
          <p:nvPr/>
        </p:nvSpPr>
        <p:spPr>
          <a:xfrm>
            <a:off x="954054" y="6151879"/>
            <a:ext cx="11249025" cy="7448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7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4000"/>
              </a:lnSpc>
              <a:spcBef>
                <a:spcPts val="5"/>
              </a:spcBef>
            </a:pPr>
            <a:r>
              <a:rPr sz="2200" kern="0" spc="3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技术简介                     技术优势                       </a:t>
            </a:r>
            <a:r>
              <a:rPr sz="2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                     </a:t>
            </a:r>
            <a:r>
              <a:rPr sz="2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200" kern="0" spc="2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         </a:t>
            </a:r>
            <a:endParaRPr lang="en-US" altLang="en-US" sz="2200" dirty="0"/>
          </a:p>
        </p:txBody>
      </p:sp>
      <p:pic>
        <p:nvPicPr>
          <p:cNvPr id="710" name="picture 7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943864" y="6164579"/>
            <a:ext cx="231267" cy="693420"/>
          </a:xfrm>
          <a:prstGeom prst="rect">
            <a:avLst/>
          </a:prstGeom>
        </p:spPr>
      </p:pic>
      <p:pic>
        <p:nvPicPr>
          <p:cNvPr id="712" name="picture 7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pic>
        <p:nvPicPr>
          <p:cNvPr id="714" name="picture 7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716" name="textbox 716"/>
          <p:cNvSpPr/>
          <p:nvPr/>
        </p:nvSpPr>
        <p:spPr>
          <a:xfrm>
            <a:off x="1229387" y="247199"/>
            <a:ext cx="2776854" cy="411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700" b="1" kern="0" spc="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3.4 尾水处理设施</a:t>
            </a:r>
            <a:endParaRPr lang="en-US" altLang="en-US" sz="2700" dirty="0"/>
          </a:p>
        </p:txBody>
      </p:sp>
      <p:grpSp>
        <p:nvGrpSpPr>
          <p:cNvPr id="64" name="group 64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718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0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722" name="picture 7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958827" y="5445252"/>
            <a:ext cx="231267" cy="719328"/>
          </a:xfrm>
          <a:prstGeom prst="rect">
            <a:avLst/>
          </a:prstGeom>
        </p:spPr>
      </p:pic>
      <p:sp>
        <p:nvSpPr>
          <p:cNvPr id="724" name="rect"/>
          <p:cNvSpPr/>
          <p:nvPr/>
        </p:nvSpPr>
        <p:spPr>
          <a:xfrm>
            <a:off x="455294" y="704774"/>
            <a:ext cx="11590706" cy="9525"/>
          </a:xfrm>
          <a:prstGeom prst="rect">
            <a:avLst/>
          </a:prstGeom>
          <a:solidFill>
            <a:srgbClr val="A6A6A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26" name="picture 7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447788" y="6236208"/>
            <a:ext cx="292607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sp>
        <p:nvSpPr>
          <p:cNvPr id="16" name="rect"/>
          <p:cNvSpPr/>
          <p:nvPr/>
        </p:nvSpPr>
        <p:spPr>
          <a:xfrm>
            <a:off x="1524" y="0"/>
            <a:ext cx="5143500" cy="6858000"/>
          </a:xfrm>
          <a:prstGeom prst="rect">
            <a:avLst/>
          </a:prstGeom>
          <a:solidFill>
            <a:srgbClr val="000000">
              <a:alpha val="2745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" name="path"/>
          <p:cNvSpPr/>
          <p:nvPr/>
        </p:nvSpPr>
        <p:spPr>
          <a:xfrm>
            <a:off x="7368057" y="1882140"/>
            <a:ext cx="892404" cy="989329"/>
          </a:xfrm>
          <a:custGeom>
            <a:avLst/>
            <a:gdLst/>
            <a:ahLst/>
            <a:cxnLst/>
            <a:rect l="0" t="0" r="0" b="0"/>
            <a:pathLst>
              <a:path w="1405" h="1557">
                <a:moveTo>
                  <a:pt x="75" y="1223"/>
                </a:moveTo>
                <a:cubicBezTo>
                  <a:pt x="53" y="1210"/>
                  <a:pt x="34" y="1191"/>
                  <a:pt x="20" y="1168"/>
                </a:cubicBezTo>
                <a:cubicBezTo>
                  <a:pt x="6" y="1144"/>
                  <a:pt x="0" y="1117"/>
                  <a:pt x="0" y="1090"/>
                </a:cubicBezTo>
                <a:lnTo>
                  <a:pt x="0" y="463"/>
                </a:lnTo>
                <a:cubicBezTo>
                  <a:pt x="0" y="438"/>
                  <a:pt x="6" y="412"/>
                  <a:pt x="20" y="389"/>
                </a:cubicBezTo>
                <a:cubicBezTo>
                  <a:pt x="34" y="366"/>
                  <a:pt x="53" y="347"/>
                  <a:pt x="75" y="334"/>
                </a:cubicBezTo>
                <a:lnTo>
                  <a:pt x="626" y="20"/>
                </a:lnTo>
                <a:cubicBezTo>
                  <a:pt x="648" y="7"/>
                  <a:pt x="674" y="0"/>
                  <a:pt x="702" y="0"/>
                </a:cubicBezTo>
                <a:cubicBezTo>
                  <a:pt x="730" y="0"/>
                  <a:pt x="756" y="7"/>
                  <a:pt x="779" y="20"/>
                </a:cubicBezTo>
                <a:lnTo>
                  <a:pt x="1327" y="333"/>
                </a:lnTo>
                <a:cubicBezTo>
                  <a:pt x="1350" y="346"/>
                  <a:pt x="1370" y="365"/>
                  <a:pt x="1384" y="389"/>
                </a:cubicBezTo>
                <a:cubicBezTo>
                  <a:pt x="1397" y="411"/>
                  <a:pt x="1404" y="436"/>
                  <a:pt x="1404" y="460"/>
                </a:cubicBezTo>
                <a:lnTo>
                  <a:pt x="1404" y="1089"/>
                </a:lnTo>
                <a:cubicBezTo>
                  <a:pt x="1405" y="1116"/>
                  <a:pt x="1399" y="1143"/>
                  <a:pt x="1384" y="1168"/>
                </a:cubicBezTo>
                <a:cubicBezTo>
                  <a:pt x="1370" y="1191"/>
                  <a:pt x="1351" y="1210"/>
                  <a:pt x="1329" y="1223"/>
                </a:cubicBezTo>
                <a:lnTo>
                  <a:pt x="781" y="1536"/>
                </a:lnTo>
                <a:cubicBezTo>
                  <a:pt x="758" y="1550"/>
                  <a:pt x="731" y="1557"/>
                  <a:pt x="702" y="1557"/>
                </a:cubicBezTo>
                <a:cubicBezTo>
                  <a:pt x="673" y="1557"/>
                  <a:pt x="646" y="1550"/>
                  <a:pt x="623" y="1535"/>
                </a:cubicBezTo>
                <a:lnTo>
                  <a:pt x="75" y="1223"/>
                </a:lnTo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" name="path"/>
          <p:cNvSpPr/>
          <p:nvPr/>
        </p:nvSpPr>
        <p:spPr>
          <a:xfrm>
            <a:off x="7368057" y="3113405"/>
            <a:ext cx="892404" cy="989329"/>
          </a:xfrm>
          <a:custGeom>
            <a:avLst/>
            <a:gdLst/>
            <a:ahLst/>
            <a:cxnLst/>
            <a:rect l="0" t="0" r="0" b="0"/>
            <a:pathLst>
              <a:path w="1405" h="1557">
                <a:moveTo>
                  <a:pt x="75" y="1223"/>
                </a:moveTo>
                <a:cubicBezTo>
                  <a:pt x="53" y="1209"/>
                  <a:pt x="34" y="1191"/>
                  <a:pt x="20" y="1168"/>
                </a:cubicBezTo>
                <a:cubicBezTo>
                  <a:pt x="6" y="1144"/>
                  <a:pt x="0" y="1117"/>
                  <a:pt x="0" y="1090"/>
                </a:cubicBezTo>
                <a:lnTo>
                  <a:pt x="0" y="463"/>
                </a:lnTo>
                <a:cubicBezTo>
                  <a:pt x="0" y="438"/>
                  <a:pt x="6" y="412"/>
                  <a:pt x="20" y="389"/>
                </a:cubicBezTo>
                <a:cubicBezTo>
                  <a:pt x="34" y="366"/>
                  <a:pt x="53" y="347"/>
                  <a:pt x="75" y="334"/>
                </a:cubicBezTo>
                <a:lnTo>
                  <a:pt x="626" y="20"/>
                </a:lnTo>
                <a:cubicBezTo>
                  <a:pt x="648" y="7"/>
                  <a:pt x="674" y="0"/>
                  <a:pt x="702" y="0"/>
                </a:cubicBezTo>
                <a:cubicBezTo>
                  <a:pt x="730" y="0"/>
                  <a:pt x="756" y="7"/>
                  <a:pt x="779" y="20"/>
                </a:cubicBezTo>
                <a:lnTo>
                  <a:pt x="1327" y="333"/>
                </a:lnTo>
                <a:cubicBezTo>
                  <a:pt x="1350" y="346"/>
                  <a:pt x="1370" y="365"/>
                  <a:pt x="1384" y="389"/>
                </a:cubicBezTo>
                <a:cubicBezTo>
                  <a:pt x="1397" y="411"/>
                  <a:pt x="1404" y="436"/>
                  <a:pt x="1404" y="460"/>
                </a:cubicBezTo>
                <a:lnTo>
                  <a:pt x="1404" y="1089"/>
                </a:lnTo>
                <a:cubicBezTo>
                  <a:pt x="1405" y="1116"/>
                  <a:pt x="1399" y="1143"/>
                  <a:pt x="1384" y="1168"/>
                </a:cubicBezTo>
                <a:cubicBezTo>
                  <a:pt x="1370" y="1191"/>
                  <a:pt x="1351" y="1210"/>
                  <a:pt x="1329" y="1223"/>
                </a:cubicBezTo>
                <a:lnTo>
                  <a:pt x="781" y="1536"/>
                </a:lnTo>
                <a:cubicBezTo>
                  <a:pt x="758" y="1550"/>
                  <a:pt x="731" y="1557"/>
                  <a:pt x="702" y="1557"/>
                </a:cubicBezTo>
                <a:cubicBezTo>
                  <a:pt x="673" y="1557"/>
                  <a:pt x="646" y="1550"/>
                  <a:pt x="623" y="1535"/>
                </a:cubicBezTo>
                <a:lnTo>
                  <a:pt x="75" y="1223"/>
                </a:lnTo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" name="path"/>
          <p:cNvSpPr/>
          <p:nvPr/>
        </p:nvSpPr>
        <p:spPr>
          <a:xfrm>
            <a:off x="7368057" y="5542279"/>
            <a:ext cx="892404" cy="989329"/>
          </a:xfrm>
          <a:custGeom>
            <a:avLst/>
            <a:gdLst/>
            <a:ahLst/>
            <a:cxnLst/>
            <a:rect l="0" t="0" r="0" b="0"/>
            <a:pathLst>
              <a:path w="1405" h="1557">
                <a:moveTo>
                  <a:pt x="75" y="1223"/>
                </a:moveTo>
                <a:cubicBezTo>
                  <a:pt x="53" y="1210"/>
                  <a:pt x="34" y="1191"/>
                  <a:pt x="20" y="1168"/>
                </a:cubicBezTo>
                <a:cubicBezTo>
                  <a:pt x="6" y="1144"/>
                  <a:pt x="0" y="1117"/>
                  <a:pt x="0" y="1090"/>
                </a:cubicBezTo>
                <a:lnTo>
                  <a:pt x="0" y="463"/>
                </a:lnTo>
                <a:cubicBezTo>
                  <a:pt x="0" y="438"/>
                  <a:pt x="6" y="412"/>
                  <a:pt x="20" y="389"/>
                </a:cubicBezTo>
                <a:cubicBezTo>
                  <a:pt x="34" y="366"/>
                  <a:pt x="53" y="347"/>
                  <a:pt x="75" y="334"/>
                </a:cubicBezTo>
                <a:lnTo>
                  <a:pt x="626" y="20"/>
                </a:lnTo>
                <a:cubicBezTo>
                  <a:pt x="648" y="7"/>
                  <a:pt x="674" y="0"/>
                  <a:pt x="702" y="0"/>
                </a:cubicBezTo>
                <a:cubicBezTo>
                  <a:pt x="730" y="0"/>
                  <a:pt x="756" y="7"/>
                  <a:pt x="779" y="20"/>
                </a:cubicBezTo>
                <a:lnTo>
                  <a:pt x="1327" y="333"/>
                </a:lnTo>
                <a:cubicBezTo>
                  <a:pt x="1350" y="346"/>
                  <a:pt x="1370" y="365"/>
                  <a:pt x="1384" y="389"/>
                </a:cubicBezTo>
                <a:cubicBezTo>
                  <a:pt x="1397" y="411"/>
                  <a:pt x="1404" y="436"/>
                  <a:pt x="1404" y="460"/>
                </a:cubicBezTo>
                <a:lnTo>
                  <a:pt x="1404" y="1089"/>
                </a:lnTo>
                <a:cubicBezTo>
                  <a:pt x="1405" y="1116"/>
                  <a:pt x="1399" y="1143"/>
                  <a:pt x="1384" y="1168"/>
                </a:cubicBezTo>
                <a:cubicBezTo>
                  <a:pt x="1370" y="1191"/>
                  <a:pt x="1351" y="1210"/>
                  <a:pt x="1329" y="1223"/>
                </a:cubicBezTo>
                <a:lnTo>
                  <a:pt x="781" y="1536"/>
                </a:lnTo>
                <a:cubicBezTo>
                  <a:pt x="758" y="1550"/>
                  <a:pt x="731" y="1557"/>
                  <a:pt x="702" y="1557"/>
                </a:cubicBezTo>
                <a:cubicBezTo>
                  <a:pt x="673" y="1557"/>
                  <a:pt x="646" y="1550"/>
                  <a:pt x="623" y="1535"/>
                </a:cubicBezTo>
                <a:lnTo>
                  <a:pt x="75" y="1223"/>
                </a:lnTo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" name="path"/>
          <p:cNvSpPr/>
          <p:nvPr/>
        </p:nvSpPr>
        <p:spPr>
          <a:xfrm>
            <a:off x="7368057" y="4324350"/>
            <a:ext cx="892404" cy="989329"/>
          </a:xfrm>
          <a:custGeom>
            <a:avLst/>
            <a:gdLst/>
            <a:ahLst/>
            <a:cxnLst/>
            <a:rect l="0" t="0" r="0" b="0"/>
            <a:pathLst>
              <a:path w="1405" h="1557">
                <a:moveTo>
                  <a:pt x="75" y="1223"/>
                </a:moveTo>
                <a:cubicBezTo>
                  <a:pt x="53" y="1210"/>
                  <a:pt x="34" y="1191"/>
                  <a:pt x="20" y="1168"/>
                </a:cubicBezTo>
                <a:cubicBezTo>
                  <a:pt x="6" y="1144"/>
                  <a:pt x="0" y="1117"/>
                  <a:pt x="0" y="1090"/>
                </a:cubicBezTo>
                <a:lnTo>
                  <a:pt x="0" y="463"/>
                </a:lnTo>
                <a:cubicBezTo>
                  <a:pt x="0" y="438"/>
                  <a:pt x="6" y="412"/>
                  <a:pt x="20" y="389"/>
                </a:cubicBezTo>
                <a:cubicBezTo>
                  <a:pt x="34" y="366"/>
                  <a:pt x="53" y="347"/>
                  <a:pt x="75" y="334"/>
                </a:cubicBezTo>
                <a:lnTo>
                  <a:pt x="626" y="20"/>
                </a:lnTo>
                <a:cubicBezTo>
                  <a:pt x="648" y="7"/>
                  <a:pt x="674" y="0"/>
                  <a:pt x="702" y="0"/>
                </a:cubicBezTo>
                <a:cubicBezTo>
                  <a:pt x="730" y="0"/>
                  <a:pt x="756" y="7"/>
                  <a:pt x="779" y="20"/>
                </a:cubicBezTo>
                <a:lnTo>
                  <a:pt x="1327" y="333"/>
                </a:lnTo>
                <a:cubicBezTo>
                  <a:pt x="1350" y="346"/>
                  <a:pt x="1370" y="365"/>
                  <a:pt x="1384" y="389"/>
                </a:cubicBezTo>
                <a:cubicBezTo>
                  <a:pt x="1397" y="411"/>
                  <a:pt x="1404" y="436"/>
                  <a:pt x="1404" y="460"/>
                </a:cubicBezTo>
                <a:lnTo>
                  <a:pt x="1404" y="1089"/>
                </a:lnTo>
                <a:cubicBezTo>
                  <a:pt x="1405" y="1116"/>
                  <a:pt x="1399" y="1143"/>
                  <a:pt x="1384" y="1168"/>
                </a:cubicBezTo>
                <a:cubicBezTo>
                  <a:pt x="1370" y="1191"/>
                  <a:pt x="1351" y="1210"/>
                  <a:pt x="1329" y="1223"/>
                </a:cubicBezTo>
                <a:lnTo>
                  <a:pt x="781" y="1536"/>
                </a:lnTo>
                <a:cubicBezTo>
                  <a:pt x="758" y="1550"/>
                  <a:pt x="731" y="1557"/>
                  <a:pt x="702" y="1557"/>
                </a:cubicBezTo>
                <a:cubicBezTo>
                  <a:pt x="673" y="1557"/>
                  <a:pt x="646" y="1550"/>
                  <a:pt x="623" y="1535"/>
                </a:cubicBezTo>
                <a:lnTo>
                  <a:pt x="75" y="1223"/>
                </a:lnTo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" name="textbox 26"/>
          <p:cNvSpPr/>
          <p:nvPr/>
        </p:nvSpPr>
        <p:spPr>
          <a:xfrm>
            <a:off x="7586471" y="2172525"/>
            <a:ext cx="2587625" cy="4130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46990" algn="l" rtl="0" eaLnBrk="0">
              <a:lnSpc>
                <a:spcPct val="81000"/>
              </a:lnSpc>
            </a:pPr>
            <a:r>
              <a:rPr sz="3500" kern="0" spc="-2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01</a:t>
            </a:r>
            <a:r>
              <a:rPr sz="3500" kern="0" spc="5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     </a:t>
            </a:r>
            <a:r>
              <a:rPr sz="32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技术简介</a:t>
            </a:r>
            <a:endParaRPr lang="en-US" altLang="en-US" sz="3200" dirty="0"/>
          </a:p>
          <a:p>
            <a:pPr marL="12700" indent="6350" algn="l" rtl="0" eaLnBrk="0">
              <a:lnSpc>
                <a:spcPct val="229000"/>
              </a:lnSpc>
              <a:spcBef>
                <a:spcPts val="80"/>
              </a:spcBef>
            </a:pPr>
            <a:r>
              <a:rPr sz="3500" kern="0" spc="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02      </a:t>
            </a:r>
            <a:r>
              <a:rPr sz="32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</a:t>
            </a:r>
            <a:r>
              <a:rPr sz="32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优势 </a:t>
            </a:r>
            <a:r>
              <a:rPr sz="3500" kern="0" spc="-1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03      </a:t>
            </a:r>
            <a:r>
              <a:rPr sz="32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r>
              <a:rPr sz="3200" b="1" kern="0" spc="5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kern="0" spc="0" dirty="0">
                <a:solidFill>
                  <a:srgbClr val="FFFFFF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04      </a:t>
            </a:r>
            <a:r>
              <a:rPr sz="3200" b="1" kern="0" spc="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3200" dirty="0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5964935" y="370332"/>
            <a:ext cx="5888735" cy="1104900"/>
            <a:chOff x="0" y="0"/>
            <a:chExt cx="5888735" cy="1104900"/>
          </a:xfrm>
        </p:grpSpPr>
        <p:sp>
          <p:nvSpPr>
            <p:cNvPr id="28" name="path"/>
            <p:cNvSpPr/>
            <p:nvPr/>
          </p:nvSpPr>
          <p:spPr>
            <a:xfrm>
              <a:off x="0" y="0"/>
              <a:ext cx="5888735" cy="1104900"/>
            </a:xfrm>
            <a:custGeom>
              <a:avLst/>
              <a:gdLst/>
              <a:ahLst/>
              <a:cxnLst/>
              <a:rect l="0" t="0" r="0" b="0"/>
              <a:pathLst>
                <a:path w="9273" h="1740">
                  <a:moveTo>
                    <a:pt x="0" y="868"/>
                  </a:moveTo>
                  <a:lnTo>
                    <a:pt x="4636" y="1740"/>
                  </a:lnTo>
                  <a:lnTo>
                    <a:pt x="9273" y="868"/>
                  </a:lnTo>
                  <a:lnTo>
                    <a:pt x="4636" y="0"/>
                  </a:lnTo>
                  <a:lnTo>
                    <a:pt x="0" y="868"/>
                  </a:lnTo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" name="textbox 30"/>
            <p:cNvSpPr/>
            <p:nvPr/>
          </p:nvSpPr>
          <p:spPr>
            <a:xfrm>
              <a:off x="-12700" y="-12700"/>
              <a:ext cx="5914390" cy="11709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0000"/>
                </a:lnSpc>
              </a:pPr>
              <a:endParaRPr lang="en-US" altLang="en-US" sz="1000" dirty="0"/>
            </a:p>
            <a:p>
              <a:pPr marL="2582545" algn="l" rtl="0" eaLnBrk="0">
                <a:lnSpc>
                  <a:spcPct val="88000"/>
                </a:lnSpc>
                <a:spcBef>
                  <a:spcPts val="5"/>
                </a:spcBef>
              </a:pPr>
              <a:r>
                <a:rPr sz="3500" b="1" kern="0" spc="1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目录</a:t>
              </a:r>
              <a:endParaRPr lang="en-US" altLang="en-US" sz="3500" dirty="0"/>
            </a:p>
            <a:p>
              <a:pPr marL="2124075" algn="l" rtl="0" eaLnBrk="0">
                <a:lnSpc>
                  <a:spcPct val="85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——CONTENTS——</a:t>
              </a:r>
              <a:endParaRPr lang="en-US" altLang="en-US" sz="1400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picture 7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graphicFrame>
        <p:nvGraphicFramePr>
          <p:cNvPr id="730" name="table 730"/>
          <p:cNvGraphicFramePr>
            <a:graphicFrameLocks noGrp="1"/>
          </p:cNvGraphicFramePr>
          <p:nvPr/>
        </p:nvGraphicFramePr>
        <p:xfrm>
          <a:off x="6700317" y="1392821"/>
          <a:ext cx="4993640" cy="4716780"/>
        </p:xfrm>
        <a:graphic>
          <a:graphicData uri="http://schemas.openxmlformats.org/drawingml/2006/table">
            <a:tbl>
              <a:tblPr/>
              <a:tblGrid>
                <a:gridCol w="567055"/>
                <a:gridCol w="1870075"/>
                <a:gridCol w="1192530"/>
                <a:gridCol w="1363980"/>
              </a:tblGrid>
              <a:tr h="5854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9113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</a:t>
                      </a:r>
                      <a:endParaRPr lang="en-US" altLang="en-US" sz="1500" dirty="0"/>
                    </a:p>
                    <a:p>
                      <a:pPr marL="196850" algn="l" rtl="0" eaLnBrk="0">
                        <a:lnSpc>
                          <a:spcPts val="1920"/>
                        </a:lnSpc>
                      </a:pPr>
                      <a:r>
                        <a:rPr sz="1500" kern="0" spc="-1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号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544195" algn="l" rtl="0" eaLnBrk="0">
                        <a:lnSpc>
                          <a:spcPct val="100000"/>
                        </a:lnSpc>
                      </a:pPr>
                      <a:r>
                        <a:rPr sz="1500" kern="0" spc="6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费用类型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254635" indent="-48895" algn="l" rtl="0" eaLnBrk="0">
                        <a:lnSpc>
                          <a:spcPct val="111000"/>
                        </a:lnSpc>
                        <a:spcBef>
                          <a:spcPts val="0"/>
                        </a:spcBef>
                      </a:pPr>
                      <a:r>
                        <a:rPr sz="1500" kern="0" spc="6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费用（万</a:t>
                      </a: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sz="1500" kern="0" spc="4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</a:t>
                      </a: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1500" kern="0" spc="4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年）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484505" algn="l" rtl="0" eaLnBrk="0">
                        <a:lnSpc>
                          <a:spcPts val="1810"/>
                        </a:lnSpc>
                      </a:pPr>
                      <a:r>
                        <a:rPr sz="1500" kern="0" spc="5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marL="25209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841375" indent="-708660" algn="l" rtl="0" eaLnBrk="0">
                        <a:lnSpc>
                          <a:spcPct val="104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维护人员工资及福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利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420370" algn="l" rtl="0" eaLnBrk="0">
                        <a:lnSpc>
                          <a:spcPct val="78000"/>
                        </a:lnSpc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4.36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4574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13208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水生植物维护费用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2545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3.01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4447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23368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水生动物维护费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2291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0.14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3939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500" dirty="0"/>
                    </a:p>
                    <a:p>
                      <a:pPr marL="76263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电费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42037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4.17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4447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500" dirty="0"/>
                    </a:p>
                    <a:p>
                      <a:pPr marL="43751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设备维护费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55562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4511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14668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固化藻菌体维护费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2291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0.11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marL="24447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641350" indent="-511810" algn="l" rtl="0" eaLnBrk="0">
                        <a:lnSpc>
                          <a:spcPct val="104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沉淀池清淤及淤泥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处置费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426720" algn="l" rtl="0" eaLnBrk="0">
                        <a:lnSpc>
                          <a:spcPct val="78000"/>
                        </a:lnSpc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2.66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4257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8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12954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第三方水质检测费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2291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0.96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4257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/>
                    </a:p>
                    <a:p>
                      <a:pPr marL="43434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应急药剂费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42291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0.36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19748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500" b="1" kern="0" spc="-20" dirty="0">
                          <a:solidFill>
                            <a:srgbClr val="10243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10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743585" algn="l" rtl="0" eaLnBrk="0"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sz="1500" kern="0" spc="40" dirty="0">
                          <a:ln w="5793" cap="flat" cmpd="sng">
                            <a:solidFill>
                              <a:srgbClr val="10243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10243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37719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500" b="1" kern="0" spc="10" dirty="0">
                          <a:solidFill>
                            <a:srgbClr val="10243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17.77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300" dirty="0"/>
                    </a:p>
                    <a:p>
                      <a:pPr marL="160020" algn="l" rtl="0" eaLnBrk="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sz="1500" b="1" kern="0" spc="40" dirty="0">
                          <a:solidFill>
                            <a:srgbClr val="10243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293.72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亩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2" name="table 732"/>
          <p:cNvGraphicFramePr>
            <a:graphicFrameLocks noGrp="1"/>
          </p:cNvGraphicFramePr>
          <p:nvPr/>
        </p:nvGraphicFramePr>
        <p:xfrm>
          <a:off x="977265" y="1396365"/>
          <a:ext cx="5234305" cy="3222625"/>
        </p:xfrm>
        <a:graphic>
          <a:graphicData uri="http://schemas.openxmlformats.org/drawingml/2006/table">
            <a:tbl>
              <a:tblPr/>
              <a:tblGrid>
                <a:gridCol w="568325"/>
                <a:gridCol w="1979295"/>
                <a:gridCol w="1181100"/>
                <a:gridCol w="1505585"/>
              </a:tblGrid>
              <a:tr h="5848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1917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</a:t>
                      </a:r>
                      <a:endParaRPr lang="en-US" altLang="en-US" sz="1500" dirty="0"/>
                    </a:p>
                    <a:p>
                      <a:pPr marL="197485" algn="l" rtl="0" eaLnBrk="0">
                        <a:lnSpc>
                          <a:spcPts val="1920"/>
                        </a:lnSpc>
                      </a:pPr>
                      <a:r>
                        <a:rPr sz="1500" kern="0" spc="-1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号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598805" algn="l" rtl="0" eaLnBrk="0">
                        <a:lnSpc>
                          <a:spcPct val="100000"/>
                        </a:lnSpc>
                      </a:pPr>
                      <a:r>
                        <a:rPr sz="1500" kern="0" spc="6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费用类型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248920" indent="-48895" algn="l" rtl="0" eaLnBrk="0">
                        <a:lnSpc>
                          <a:spcPct val="111000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费用（万</a:t>
                      </a:r>
                      <a:r>
                        <a:rPr sz="1500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500" kern="0" spc="4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</a:t>
                      </a: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1500" kern="0" spc="4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年）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555625" algn="l" rtl="0" eaLnBrk="0">
                        <a:lnSpc>
                          <a:spcPts val="1810"/>
                        </a:lnSpc>
                      </a:pPr>
                      <a:r>
                        <a:rPr sz="1500" kern="0" spc="50" dirty="0">
                          <a:ln w="579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52730" algn="l" rtl="0" eaLnBrk="0">
                        <a:lnSpc>
                          <a:spcPct val="7700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184150" algn="l" rtl="0" eaLnBrk="0">
                        <a:lnSpc>
                          <a:spcPct val="10000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尾水处理设施工程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368300" algn="l" rtl="0" eaLnBrk="0">
                        <a:lnSpc>
                          <a:spcPct val="78000"/>
                        </a:lnSpc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307.8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306070" algn="l" rtl="0" eaLnBrk="0">
                        <a:lnSpc>
                          <a:spcPts val="2135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4233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亩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4638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184150" algn="l" rtl="0" eaLnBrk="0">
                        <a:lnSpc>
                          <a:spcPct val="10000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尾水收集系统工程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368300" algn="l" rtl="0" eaLnBrk="0">
                        <a:lnSpc>
                          <a:spcPct val="78000"/>
                        </a:lnSpc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58.37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360680" algn="l" rtl="0" eaLnBrk="0">
                        <a:lnSpc>
                          <a:spcPts val="2135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803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亩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marL="24511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/>
                    </a:p>
                    <a:p>
                      <a:pPr marL="285750" indent="-97790" algn="l" rtl="0" eaLnBrk="0">
                        <a:lnSpc>
                          <a:spcPct val="104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消毒、监测及标准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化排放（可选）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marL="37592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138.6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18770" algn="l" rtl="0" eaLnBrk="0">
                        <a:lnSpc>
                          <a:spcPts val="2135"/>
                        </a:lnSpc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1906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亩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40030" algn="l" rtl="0" eaLnBrk="0">
                        <a:lnSpc>
                          <a:spcPct val="77000"/>
                        </a:lnSpc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728980" indent="-544195" algn="l" rtl="0" eaLnBrk="0">
                        <a:lnSpc>
                          <a:spcPct val="106000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其他费用（工程费 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15%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1000" dirty="0"/>
                    </a:p>
                    <a:p>
                      <a:pPr marL="36830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75.72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250190" indent="-102870" algn="l" rtl="0" eaLnBrk="0">
                        <a:lnSpc>
                          <a:spcPct val="103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勘察设计、造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价、监理等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45110" algn="l" rtl="0" eaLnBrk="0">
                        <a:lnSpc>
                          <a:spcPct val="7700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500" dirty="0"/>
                    </a:p>
                    <a:p>
                      <a:pPr marL="697865" algn="l" rtl="0" eaLnBrk="0">
                        <a:lnSpc>
                          <a:spcPct val="100000"/>
                        </a:lnSpc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总投资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316865" algn="l" rtl="0" eaLnBrk="0">
                        <a:lnSpc>
                          <a:spcPct val="78000"/>
                        </a:lnSpc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580.49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309245" algn="l" rtl="0" eaLnBrk="0">
                        <a:lnSpc>
                          <a:spcPts val="2135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9600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元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亩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marL="245745" algn="l" rtl="0" eaLnBrk="0">
                        <a:lnSpc>
                          <a:spcPct val="7800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/>
                    </a:p>
                    <a:p>
                      <a:pPr marL="591820" algn="l" rtl="0" eaLnBrk="0"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用地占比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700" dirty="0"/>
                    </a:p>
                    <a:p>
                      <a:pPr marL="114871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7.5%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34" name="textbox 734"/>
          <p:cNvSpPr/>
          <p:nvPr/>
        </p:nvSpPr>
        <p:spPr>
          <a:xfrm>
            <a:off x="1072483" y="5070802"/>
            <a:ext cx="5179059" cy="5264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marL="12700" indent="119380" algn="l" rtl="0" eaLnBrk="0">
              <a:lnSpc>
                <a:spcPct val="110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亩均指标均按剩余养殖面积（非红线总面积）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核算，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即605亩。</a:t>
            </a:r>
            <a:endParaRPr lang="en-US" altLang="en-US" sz="1500" dirty="0"/>
          </a:p>
        </p:txBody>
      </p:sp>
      <p:sp>
        <p:nvSpPr>
          <p:cNvPr id="736" name="rect"/>
          <p:cNvSpPr/>
          <p:nvPr/>
        </p:nvSpPr>
        <p:spPr>
          <a:xfrm>
            <a:off x="6095123" y="6273215"/>
            <a:ext cx="2991091" cy="584784"/>
          </a:xfrm>
          <a:prstGeom prst="rect">
            <a:avLst/>
          </a:prstGeom>
          <a:solidFill>
            <a:srgbClr val="65A030">
              <a:alpha val="4431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8" name="textbox 738"/>
          <p:cNvSpPr/>
          <p:nvPr/>
        </p:nvSpPr>
        <p:spPr>
          <a:xfrm>
            <a:off x="1229387" y="246489"/>
            <a:ext cx="3488054" cy="412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7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3.5 主要经济技术指标</a:t>
            </a:r>
            <a:endParaRPr lang="en-US" altLang="en-US" sz="2700" dirty="0"/>
          </a:p>
        </p:txBody>
      </p:sp>
      <p:pic>
        <p:nvPicPr>
          <p:cNvPr id="740" name="picture 7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pic>
        <p:nvPicPr>
          <p:cNvPr id="742" name="picture 7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744" name="textbox 744"/>
          <p:cNvSpPr/>
          <p:nvPr/>
        </p:nvSpPr>
        <p:spPr>
          <a:xfrm>
            <a:off x="1031939" y="1031460"/>
            <a:ext cx="2418079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1024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主要工程建设指标：</a:t>
            </a:r>
            <a:endParaRPr lang="en-US" altLang="en-US" sz="2000" dirty="0"/>
          </a:p>
        </p:txBody>
      </p:sp>
      <p:sp>
        <p:nvSpPr>
          <p:cNvPr id="746" name="textbox 746"/>
          <p:cNvSpPr/>
          <p:nvPr/>
        </p:nvSpPr>
        <p:spPr>
          <a:xfrm>
            <a:off x="954054" y="6412963"/>
            <a:ext cx="1175385" cy="337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技术简介</a:t>
            </a:r>
            <a:endParaRPr lang="en-US" altLang="en-US" sz="2200" dirty="0"/>
          </a:p>
        </p:txBody>
      </p:sp>
      <p:sp>
        <p:nvSpPr>
          <p:cNvPr id="748" name="textbox 748"/>
          <p:cNvSpPr/>
          <p:nvPr/>
        </p:nvSpPr>
        <p:spPr>
          <a:xfrm>
            <a:off x="3913154" y="6410206"/>
            <a:ext cx="1175385" cy="338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技术优势</a:t>
            </a:r>
            <a:endParaRPr lang="en-US" altLang="en-US" sz="2200" dirty="0"/>
          </a:p>
        </p:txBody>
      </p:sp>
      <p:pic>
        <p:nvPicPr>
          <p:cNvPr id="750" name="picture 7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958827" y="5445252"/>
            <a:ext cx="231267" cy="1412747"/>
          </a:xfrm>
          <a:prstGeom prst="rect">
            <a:avLst/>
          </a:prstGeom>
        </p:spPr>
      </p:pic>
      <p:sp>
        <p:nvSpPr>
          <p:cNvPr id="752" name="textbox 752"/>
          <p:cNvSpPr/>
          <p:nvPr/>
        </p:nvSpPr>
        <p:spPr>
          <a:xfrm>
            <a:off x="10044944" y="6411360"/>
            <a:ext cx="1174750" cy="337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5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2200" dirty="0"/>
          </a:p>
        </p:txBody>
      </p:sp>
      <p:sp>
        <p:nvSpPr>
          <p:cNvPr id="754" name="textbox 754"/>
          <p:cNvSpPr/>
          <p:nvPr/>
        </p:nvSpPr>
        <p:spPr>
          <a:xfrm>
            <a:off x="7019336" y="6409053"/>
            <a:ext cx="1169669" cy="339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2200" dirty="0"/>
          </a:p>
        </p:txBody>
      </p:sp>
      <p:sp>
        <p:nvSpPr>
          <p:cNvPr id="756" name="textbox 756"/>
          <p:cNvSpPr/>
          <p:nvPr/>
        </p:nvSpPr>
        <p:spPr>
          <a:xfrm>
            <a:off x="6753157" y="1054068"/>
            <a:ext cx="1327785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2000" b="1" kern="0" spc="-160" dirty="0">
                <a:solidFill>
                  <a:srgbClr val="1024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运行指标：</a:t>
            </a:r>
            <a:endParaRPr lang="en-US" altLang="en-US" sz="2000" dirty="0"/>
          </a:p>
        </p:txBody>
      </p:sp>
      <p:grpSp>
        <p:nvGrpSpPr>
          <p:cNvPr id="66" name="group 66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758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0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62" name="rect"/>
          <p:cNvSpPr/>
          <p:nvPr/>
        </p:nvSpPr>
        <p:spPr>
          <a:xfrm>
            <a:off x="455294" y="704774"/>
            <a:ext cx="11590706" cy="9525"/>
          </a:xfrm>
          <a:prstGeom prst="rect">
            <a:avLst/>
          </a:prstGeom>
          <a:solidFill>
            <a:srgbClr val="A6A6A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64" name="picture 7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447788" y="6236208"/>
            <a:ext cx="292607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picture 7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sp>
        <p:nvSpPr>
          <p:cNvPr id="768" name="rect"/>
          <p:cNvSpPr/>
          <p:nvPr/>
        </p:nvSpPr>
        <p:spPr>
          <a:xfrm>
            <a:off x="10668" y="9143"/>
            <a:ext cx="12179426" cy="6848856"/>
          </a:xfrm>
          <a:prstGeom prst="rect">
            <a:avLst/>
          </a:prstGeom>
          <a:solidFill>
            <a:srgbClr val="000000">
              <a:alpha val="2745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70" name="picture 7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70532" y="1542288"/>
            <a:ext cx="10219562" cy="3366515"/>
          </a:xfrm>
          <a:prstGeom prst="rect">
            <a:avLst/>
          </a:prstGeom>
        </p:spPr>
      </p:pic>
      <p:sp>
        <p:nvSpPr>
          <p:cNvPr id="772" name="textbox 772"/>
          <p:cNvSpPr/>
          <p:nvPr/>
        </p:nvSpPr>
        <p:spPr>
          <a:xfrm>
            <a:off x="6718434" y="2642711"/>
            <a:ext cx="4077970" cy="11315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8000" b="1" kern="0" spc="-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8000" dirty="0"/>
          </a:p>
        </p:txBody>
      </p:sp>
      <p:sp>
        <p:nvSpPr>
          <p:cNvPr id="774" name="path"/>
          <p:cNvSpPr/>
          <p:nvPr/>
        </p:nvSpPr>
        <p:spPr>
          <a:xfrm>
            <a:off x="3691242" y="2503563"/>
            <a:ext cx="805967" cy="1453934"/>
          </a:xfrm>
          <a:custGeom>
            <a:avLst/>
            <a:gdLst/>
            <a:ahLst/>
            <a:cxnLst/>
            <a:rect l="0" t="0" r="0" b="0"/>
            <a:pathLst>
              <a:path w="1269" h="2289">
                <a:moveTo>
                  <a:pt x="1124" y="0"/>
                </a:moveTo>
                <a:lnTo>
                  <a:pt x="1124" y="1494"/>
                </a:lnTo>
                <a:lnTo>
                  <a:pt x="1269" y="1494"/>
                </a:lnTo>
                <a:lnTo>
                  <a:pt x="1269" y="1887"/>
                </a:lnTo>
                <a:lnTo>
                  <a:pt x="1124" y="1887"/>
                </a:lnTo>
                <a:lnTo>
                  <a:pt x="1124" y="2289"/>
                </a:lnTo>
                <a:lnTo>
                  <a:pt x="612" y="2289"/>
                </a:lnTo>
                <a:lnTo>
                  <a:pt x="612" y="1887"/>
                </a:lnTo>
                <a:lnTo>
                  <a:pt x="0" y="1887"/>
                </a:lnTo>
                <a:lnTo>
                  <a:pt x="0" y="1494"/>
                </a:lnTo>
                <a:lnTo>
                  <a:pt x="445" y="0"/>
                </a:lnTo>
                <a:lnTo>
                  <a:pt x="1124" y="0"/>
                </a:lnTo>
                <a:close/>
                <a:moveTo>
                  <a:pt x="612" y="1494"/>
                </a:moveTo>
                <a:lnTo>
                  <a:pt x="612" y="521"/>
                </a:lnTo>
                <a:lnTo>
                  <a:pt x="382" y="1494"/>
                </a:lnTo>
                <a:lnTo>
                  <a:pt x="612" y="1494"/>
                </a:lnTo>
              </a:path>
            </a:pathLst>
          </a:custGeom>
          <a:solidFill>
            <a:srgbClr val="92D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6" name="path"/>
          <p:cNvSpPr/>
          <p:nvPr/>
        </p:nvSpPr>
        <p:spPr>
          <a:xfrm>
            <a:off x="2766199" y="2478062"/>
            <a:ext cx="764755" cy="1504949"/>
          </a:xfrm>
          <a:custGeom>
            <a:avLst/>
            <a:gdLst/>
            <a:ahLst/>
            <a:cxnLst/>
            <a:rect l="0" t="0" r="0" b="0"/>
            <a:pathLst>
              <a:path w="1204" h="2369">
                <a:moveTo>
                  <a:pt x="1204" y="816"/>
                </a:moveTo>
                <a:lnTo>
                  <a:pt x="1204" y="1577"/>
                </a:lnTo>
                <a:lnTo>
                  <a:pt x="1203" y="1640"/>
                </a:lnTo>
                <a:lnTo>
                  <a:pt x="1202" y="1698"/>
                </a:lnTo>
                <a:lnTo>
                  <a:pt x="1200" y="1752"/>
                </a:lnTo>
                <a:lnTo>
                  <a:pt x="1198" y="1801"/>
                </a:lnTo>
                <a:lnTo>
                  <a:pt x="1194" y="1846"/>
                </a:lnTo>
                <a:lnTo>
                  <a:pt x="1190" y="1887"/>
                </a:lnTo>
                <a:lnTo>
                  <a:pt x="1184" y="1923"/>
                </a:lnTo>
                <a:lnTo>
                  <a:pt x="1179" y="1955"/>
                </a:lnTo>
                <a:lnTo>
                  <a:pt x="1171" y="1984"/>
                </a:lnTo>
                <a:lnTo>
                  <a:pt x="1162" y="2013"/>
                </a:lnTo>
                <a:lnTo>
                  <a:pt x="1152" y="2042"/>
                </a:lnTo>
                <a:lnTo>
                  <a:pt x="1140" y="2069"/>
                </a:lnTo>
                <a:lnTo>
                  <a:pt x="1126" y="2097"/>
                </a:lnTo>
                <a:lnTo>
                  <a:pt x="1110" y="2124"/>
                </a:lnTo>
                <a:lnTo>
                  <a:pt x="1093" y="2150"/>
                </a:lnTo>
                <a:lnTo>
                  <a:pt x="1074" y="2176"/>
                </a:lnTo>
                <a:lnTo>
                  <a:pt x="1053" y="2201"/>
                </a:lnTo>
                <a:lnTo>
                  <a:pt x="1032" y="2224"/>
                </a:lnTo>
                <a:lnTo>
                  <a:pt x="1009" y="2245"/>
                </a:lnTo>
                <a:lnTo>
                  <a:pt x="986" y="2265"/>
                </a:lnTo>
                <a:lnTo>
                  <a:pt x="961" y="2282"/>
                </a:lnTo>
                <a:lnTo>
                  <a:pt x="936" y="2298"/>
                </a:lnTo>
                <a:lnTo>
                  <a:pt x="909" y="2312"/>
                </a:lnTo>
                <a:lnTo>
                  <a:pt x="882" y="2324"/>
                </a:lnTo>
                <a:lnTo>
                  <a:pt x="853" y="2335"/>
                </a:lnTo>
                <a:lnTo>
                  <a:pt x="824" y="2344"/>
                </a:lnTo>
                <a:lnTo>
                  <a:pt x="794" y="2352"/>
                </a:lnTo>
                <a:lnTo>
                  <a:pt x="762" y="2358"/>
                </a:lnTo>
                <a:lnTo>
                  <a:pt x="731" y="2363"/>
                </a:lnTo>
                <a:lnTo>
                  <a:pt x="698" y="2367"/>
                </a:lnTo>
                <a:lnTo>
                  <a:pt x="664" y="2369"/>
                </a:lnTo>
                <a:lnTo>
                  <a:pt x="630" y="2369"/>
                </a:lnTo>
                <a:lnTo>
                  <a:pt x="585" y="2369"/>
                </a:lnTo>
                <a:lnTo>
                  <a:pt x="542" y="2367"/>
                </a:lnTo>
                <a:lnTo>
                  <a:pt x="501" y="2363"/>
                </a:lnTo>
                <a:lnTo>
                  <a:pt x="462" y="2358"/>
                </a:lnTo>
                <a:lnTo>
                  <a:pt x="425" y="2351"/>
                </a:lnTo>
                <a:lnTo>
                  <a:pt x="390" y="2343"/>
                </a:lnTo>
                <a:lnTo>
                  <a:pt x="357" y="2333"/>
                </a:lnTo>
                <a:lnTo>
                  <a:pt x="326" y="2322"/>
                </a:lnTo>
                <a:lnTo>
                  <a:pt x="296" y="2310"/>
                </a:lnTo>
                <a:lnTo>
                  <a:pt x="268" y="2295"/>
                </a:lnTo>
                <a:lnTo>
                  <a:pt x="255" y="2288"/>
                </a:lnTo>
                <a:lnTo>
                  <a:pt x="241" y="2279"/>
                </a:lnTo>
                <a:lnTo>
                  <a:pt x="229" y="2271"/>
                </a:lnTo>
                <a:lnTo>
                  <a:pt x="217" y="2262"/>
                </a:lnTo>
                <a:lnTo>
                  <a:pt x="205" y="2252"/>
                </a:lnTo>
                <a:lnTo>
                  <a:pt x="193" y="2243"/>
                </a:lnTo>
                <a:lnTo>
                  <a:pt x="182" y="2232"/>
                </a:lnTo>
                <a:lnTo>
                  <a:pt x="171" y="2222"/>
                </a:lnTo>
                <a:lnTo>
                  <a:pt x="161" y="2211"/>
                </a:lnTo>
                <a:lnTo>
                  <a:pt x="151" y="2199"/>
                </a:lnTo>
                <a:lnTo>
                  <a:pt x="141" y="2187"/>
                </a:lnTo>
                <a:lnTo>
                  <a:pt x="132" y="2175"/>
                </a:lnTo>
                <a:lnTo>
                  <a:pt x="115" y="2150"/>
                </a:lnTo>
                <a:lnTo>
                  <a:pt x="99" y="2124"/>
                </a:lnTo>
                <a:lnTo>
                  <a:pt x="84" y="2098"/>
                </a:lnTo>
                <a:lnTo>
                  <a:pt x="71" y="2072"/>
                </a:lnTo>
                <a:lnTo>
                  <a:pt x="58" y="2046"/>
                </a:lnTo>
                <a:lnTo>
                  <a:pt x="48" y="2019"/>
                </a:lnTo>
                <a:lnTo>
                  <a:pt x="38" y="1992"/>
                </a:lnTo>
                <a:lnTo>
                  <a:pt x="30" y="1964"/>
                </a:lnTo>
                <a:lnTo>
                  <a:pt x="26" y="1950"/>
                </a:lnTo>
                <a:lnTo>
                  <a:pt x="23" y="1934"/>
                </a:lnTo>
                <a:lnTo>
                  <a:pt x="17" y="1901"/>
                </a:lnTo>
                <a:lnTo>
                  <a:pt x="11" y="1863"/>
                </a:lnTo>
                <a:lnTo>
                  <a:pt x="7" y="1821"/>
                </a:lnTo>
                <a:lnTo>
                  <a:pt x="4" y="1775"/>
                </a:lnTo>
                <a:lnTo>
                  <a:pt x="1" y="1725"/>
                </a:lnTo>
                <a:lnTo>
                  <a:pt x="0" y="1671"/>
                </a:lnTo>
                <a:lnTo>
                  <a:pt x="0" y="1612"/>
                </a:lnTo>
                <a:lnTo>
                  <a:pt x="0" y="816"/>
                </a:lnTo>
                <a:lnTo>
                  <a:pt x="0" y="777"/>
                </a:lnTo>
                <a:lnTo>
                  <a:pt x="0" y="740"/>
                </a:lnTo>
                <a:lnTo>
                  <a:pt x="1" y="703"/>
                </a:lnTo>
                <a:lnTo>
                  <a:pt x="3" y="668"/>
                </a:lnTo>
                <a:lnTo>
                  <a:pt x="4" y="635"/>
                </a:lnTo>
                <a:lnTo>
                  <a:pt x="6" y="602"/>
                </a:lnTo>
                <a:lnTo>
                  <a:pt x="9" y="571"/>
                </a:lnTo>
                <a:lnTo>
                  <a:pt x="12" y="541"/>
                </a:lnTo>
                <a:lnTo>
                  <a:pt x="15" y="512"/>
                </a:lnTo>
                <a:lnTo>
                  <a:pt x="19" y="484"/>
                </a:lnTo>
                <a:lnTo>
                  <a:pt x="23" y="458"/>
                </a:lnTo>
                <a:lnTo>
                  <a:pt x="27" y="433"/>
                </a:lnTo>
                <a:lnTo>
                  <a:pt x="32" y="409"/>
                </a:lnTo>
                <a:lnTo>
                  <a:pt x="37" y="386"/>
                </a:lnTo>
                <a:lnTo>
                  <a:pt x="42" y="365"/>
                </a:lnTo>
                <a:lnTo>
                  <a:pt x="48" y="345"/>
                </a:lnTo>
                <a:lnTo>
                  <a:pt x="55" y="326"/>
                </a:lnTo>
                <a:lnTo>
                  <a:pt x="62" y="307"/>
                </a:lnTo>
                <a:lnTo>
                  <a:pt x="70" y="288"/>
                </a:lnTo>
                <a:lnTo>
                  <a:pt x="79" y="271"/>
                </a:lnTo>
                <a:lnTo>
                  <a:pt x="88" y="253"/>
                </a:lnTo>
                <a:lnTo>
                  <a:pt x="98" y="236"/>
                </a:lnTo>
                <a:lnTo>
                  <a:pt x="109" y="220"/>
                </a:lnTo>
                <a:lnTo>
                  <a:pt x="121" y="204"/>
                </a:lnTo>
                <a:lnTo>
                  <a:pt x="133" y="188"/>
                </a:lnTo>
                <a:lnTo>
                  <a:pt x="147" y="174"/>
                </a:lnTo>
                <a:lnTo>
                  <a:pt x="161" y="159"/>
                </a:lnTo>
                <a:lnTo>
                  <a:pt x="175" y="145"/>
                </a:lnTo>
                <a:lnTo>
                  <a:pt x="191" y="132"/>
                </a:lnTo>
                <a:lnTo>
                  <a:pt x="207" y="119"/>
                </a:lnTo>
                <a:lnTo>
                  <a:pt x="224" y="106"/>
                </a:lnTo>
                <a:lnTo>
                  <a:pt x="242" y="94"/>
                </a:lnTo>
                <a:lnTo>
                  <a:pt x="260" y="83"/>
                </a:lnTo>
                <a:lnTo>
                  <a:pt x="279" y="72"/>
                </a:lnTo>
                <a:lnTo>
                  <a:pt x="298" y="62"/>
                </a:lnTo>
                <a:lnTo>
                  <a:pt x="318" y="53"/>
                </a:lnTo>
                <a:lnTo>
                  <a:pt x="338" y="44"/>
                </a:lnTo>
                <a:lnTo>
                  <a:pt x="359" y="36"/>
                </a:lnTo>
                <a:lnTo>
                  <a:pt x="380" y="29"/>
                </a:lnTo>
                <a:lnTo>
                  <a:pt x="402" y="23"/>
                </a:lnTo>
                <a:lnTo>
                  <a:pt x="424" y="18"/>
                </a:lnTo>
                <a:lnTo>
                  <a:pt x="446" y="13"/>
                </a:lnTo>
                <a:lnTo>
                  <a:pt x="469" y="9"/>
                </a:lnTo>
                <a:lnTo>
                  <a:pt x="493" y="5"/>
                </a:lnTo>
                <a:lnTo>
                  <a:pt x="517" y="3"/>
                </a:lnTo>
                <a:lnTo>
                  <a:pt x="542" y="1"/>
                </a:lnTo>
                <a:lnTo>
                  <a:pt x="567" y="0"/>
                </a:lnTo>
                <a:lnTo>
                  <a:pt x="592" y="0"/>
                </a:lnTo>
                <a:lnTo>
                  <a:pt x="613" y="0"/>
                </a:lnTo>
                <a:lnTo>
                  <a:pt x="634" y="1"/>
                </a:lnTo>
                <a:lnTo>
                  <a:pt x="654" y="2"/>
                </a:lnTo>
                <a:lnTo>
                  <a:pt x="674" y="4"/>
                </a:lnTo>
                <a:lnTo>
                  <a:pt x="694" y="6"/>
                </a:lnTo>
                <a:lnTo>
                  <a:pt x="713" y="9"/>
                </a:lnTo>
                <a:lnTo>
                  <a:pt x="732" y="12"/>
                </a:lnTo>
                <a:lnTo>
                  <a:pt x="751" y="16"/>
                </a:lnTo>
                <a:lnTo>
                  <a:pt x="770" y="20"/>
                </a:lnTo>
                <a:lnTo>
                  <a:pt x="788" y="25"/>
                </a:lnTo>
                <a:lnTo>
                  <a:pt x="807" y="31"/>
                </a:lnTo>
                <a:lnTo>
                  <a:pt x="824" y="36"/>
                </a:lnTo>
                <a:lnTo>
                  <a:pt x="842" y="43"/>
                </a:lnTo>
                <a:lnTo>
                  <a:pt x="859" y="50"/>
                </a:lnTo>
                <a:lnTo>
                  <a:pt x="876" y="57"/>
                </a:lnTo>
                <a:lnTo>
                  <a:pt x="893" y="65"/>
                </a:lnTo>
                <a:lnTo>
                  <a:pt x="925" y="82"/>
                </a:lnTo>
                <a:lnTo>
                  <a:pt x="955" y="100"/>
                </a:lnTo>
                <a:lnTo>
                  <a:pt x="983" y="118"/>
                </a:lnTo>
                <a:lnTo>
                  <a:pt x="1009" y="138"/>
                </a:lnTo>
                <a:lnTo>
                  <a:pt x="1033" y="158"/>
                </a:lnTo>
                <a:lnTo>
                  <a:pt x="1054" y="180"/>
                </a:lnTo>
                <a:lnTo>
                  <a:pt x="1074" y="202"/>
                </a:lnTo>
                <a:lnTo>
                  <a:pt x="1083" y="213"/>
                </a:lnTo>
                <a:lnTo>
                  <a:pt x="1091" y="225"/>
                </a:lnTo>
                <a:lnTo>
                  <a:pt x="1107" y="249"/>
                </a:lnTo>
                <a:lnTo>
                  <a:pt x="1122" y="274"/>
                </a:lnTo>
                <a:lnTo>
                  <a:pt x="1135" y="299"/>
                </a:lnTo>
                <a:lnTo>
                  <a:pt x="1147" y="326"/>
                </a:lnTo>
                <a:lnTo>
                  <a:pt x="1157" y="353"/>
                </a:lnTo>
                <a:lnTo>
                  <a:pt x="1166" y="380"/>
                </a:lnTo>
                <a:lnTo>
                  <a:pt x="1174" y="409"/>
                </a:lnTo>
                <a:lnTo>
                  <a:pt x="1180" y="438"/>
                </a:lnTo>
                <a:lnTo>
                  <a:pt x="1186" y="470"/>
                </a:lnTo>
                <a:lnTo>
                  <a:pt x="1191" y="506"/>
                </a:lnTo>
                <a:lnTo>
                  <a:pt x="1195" y="547"/>
                </a:lnTo>
                <a:lnTo>
                  <a:pt x="1198" y="592"/>
                </a:lnTo>
                <a:lnTo>
                  <a:pt x="1201" y="641"/>
                </a:lnTo>
                <a:lnTo>
                  <a:pt x="1202" y="695"/>
                </a:lnTo>
                <a:lnTo>
                  <a:pt x="1203" y="753"/>
                </a:lnTo>
                <a:lnTo>
                  <a:pt x="1204" y="816"/>
                </a:lnTo>
                <a:close/>
                <a:moveTo>
                  <a:pt x="692" y="626"/>
                </a:moveTo>
                <a:lnTo>
                  <a:pt x="692" y="583"/>
                </a:lnTo>
                <a:lnTo>
                  <a:pt x="691" y="544"/>
                </a:lnTo>
                <a:lnTo>
                  <a:pt x="690" y="509"/>
                </a:lnTo>
                <a:lnTo>
                  <a:pt x="688" y="478"/>
                </a:lnTo>
                <a:lnTo>
                  <a:pt x="686" y="452"/>
                </a:lnTo>
                <a:lnTo>
                  <a:pt x="683" y="430"/>
                </a:lnTo>
                <a:lnTo>
                  <a:pt x="680" y="412"/>
                </a:lnTo>
                <a:lnTo>
                  <a:pt x="676" y="399"/>
                </a:lnTo>
                <a:lnTo>
                  <a:pt x="672" y="388"/>
                </a:lnTo>
                <a:lnTo>
                  <a:pt x="666" y="379"/>
                </a:lnTo>
                <a:lnTo>
                  <a:pt x="659" y="371"/>
                </a:lnTo>
                <a:lnTo>
                  <a:pt x="650" y="364"/>
                </a:lnTo>
                <a:lnTo>
                  <a:pt x="641" y="359"/>
                </a:lnTo>
                <a:lnTo>
                  <a:pt x="630" y="356"/>
                </a:lnTo>
                <a:lnTo>
                  <a:pt x="617" y="354"/>
                </a:lnTo>
                <a:lnTo>
                  <a:pt x="604" y="353"/>
                </a:lnTo>
                <a:lnTo>
                  <a:pt x="590" y="354"/>
                </a:lnTo>
                <a:lnTo>
                  <a:pt x="578" y="356"/>
                </a:lnTo>
                <a:lnTo>
                  <a:pt x="567" y="360"/>
                </a:lnTo>
                <a:lnTo>
                  <a:pt x="557" y="365"/>
                </a:lnTo>
                <a:lnTo>
                  <a:pt x="548" y="372"/>
                </a:lnTo>
                <a:lnTo>
                  <a:pt x="541" y="380"/>
                </a:lnTo>
                <a:lnTo>
                  <a:pt x="535" y="390"/>
                </a:lnTo>
                <a:lnTo>
                  <a:pt x="530" y="402"/>
                </a:lnTo>
                <a:lnTo>
                  <a:pt x="525" y="416"/>
                </a:lnTo>
                <a:lnTo>
                  <a:pt x="522" y="434"/>
                </a:lnTo>
                <a:lnTo>
                  <a:pt x="519" y="456"/>
                </a:lnTo>
                <a:lnTo>
                  <a:pt x="516" y="482"/>
                </a:lnTo>
                <a:lnTo>
                  <a:pt x="514" y="512"/>
                </a:lnTo>
                <a:lnTo>
                  <a:pt x="513" y="546"/>
                </a:lnTo>
                <a:lnTo>
                  <a:pt x="512" y="584"/>
                </a:lnTo>
                <a:lnTo>
                  <a:pt x="512" y="626"/>
                </a:lnTo>
                <a:lnTo>
                  <a:pt x="512" y="1736"/>
                </a:lnTo>
                <a:lnTo>
                  <a:pt x="512" y="1783"/>
                </a:lnTo>
                <a:lnTo>
                  <a:pt x="513" y="1825"/>
                </a:lnTo>
                <a:lnTo>
                  <a:pt x="514" y="1863"/>
                </a:lnTo>
                <a:lnTo>
                  <a:pt x="516" y="1895"/>
                </a:lnTo>
                <a:lnTo>
                  <a:pt x="518" y="1922"/>
                </a:lnTo>
                <a:lnTo>
                  <a:pt x="521" y="1945"/>
                </a:lnTo>
                <a:lnTo>
                  <a:pt x="524" y="1963"/>
                </a:lnTo>
                <a:lnTo>
                  <a:pt x="526" y="1969"/>
                </a:lnTo>
                <a:lnTo>
                  <a:pt x="528" y="1975"/>
                </a:lnTo>
                <a:lnTo>
                  <a:pt x="533" y="1985"/>
                </a:lnTo>
                <a:lnTo>
                  <a:pt x="539" y="1993"/>
                </a:lnTo>
                <a:lnTo>
                  <a:pt x="546" y="2000"/>
                </a:lnTo>
                <a:lnTo>
                  <a:pt x="555" y="2006"/>
                </a:lnTo>
                <a:lnTo>
                  <a:pt x="565" y="2010"/>
                </a:lnTo>
                <a:lnTo>
                  <a:pt x="576" y="2013"/>
                </a:lnTo>
                <a:lnTo>
                  <a:pt x="588" y="2015"/>
                </a:lnTo>
                <a:lnTo>
                  <a:pt x="601" y="2016"/>
                </a:lnTo>
                <a:lnTo>
                  <a:pt x="614" y="2015"/>
                </a:lnTo>
                <a:lnTo>
                  <a:pt x="627" y="2013"/>
                </a:lnTo>
                <a:lnTo>
                  <a:pt x="638" y="2009"/>
                </a:lnTo>
                <a:lnTo>
                  <a:pt x="647" y="2004"/>
                </a:lnTo>
                <a:lnTo>
                  <a:pt x="656" y="1997"/>
                </a:lnTo>
                <a:lnTo>
                  <a:pt x="663" y="1989"/>
                </a:lnTo>
                <a:lnTo>
                  <a:pt x="669" y="1979"/>
                </a:lnTo>
                <a:lnTo>
                  <a:pt x="674" y="1968"/>
                </a:lnTo>
                <a:lnTo>
                  <a:pt x="678" y="1954"/>
                </a:lnTo>
                <a:lnTo>
                  <a:pt x="682" y="1937"/>
                </a:lnTo>
                <a:lnTo>
                  <a:pt x="685" y="1916"/>
                </a:lnTo>
                <a:lnTo>
                  <a:pt x="687" y="1890"/>
                </a:lnTo>
                <a:lnTo>
                  <a:pt x="689" y="1862"/>
                </a:lnTo>
                <a:lnTo>
                  <a:pt x="691" y="1829"/>
                </a:lnTo>
                <a:lnTo>
                  <a:pt x="692" y="1793"/>
                </a:lnTo>
                <a:lnTo>
                  <a:pt x="692" y="1753"/>
                </a:lnTo>
                <a:lnTo>
                  <a:pt x="692" y="626"/>
                </a:lnTo>
              </a:path>
            </a:pathLst>
          </a:custGeom>
          <a:solidFill>
            <a:srgbClr val="92D05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78" name="picture 7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20129" y="3993197"/>
            <a:ext cx="5052695" cy="95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picture 7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sp>
        <p:nvSpPr>
          <p:cNvPr id="782" name="textbox 782"/>
          <p:cNvSpPr/>
          <p:nvPr/>
        </p:nvSpPr>
        <p:spPr>
          <a:xfrm>
            <a:off x="639440" y="1169656"/>
            <a:ext cx="6139179" cy="4829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26035" algn="l" rtl="0" eaLnBrk="0">
              <a:lnSpc>
                <a:spcPct val="100000"/>
              </a:lnSpc>
            </a:pPr>
            <a:r>
              <a:rPr sz="1500" kern="0" spc="90" dirty="0">
                <a:ln w="5793" cap="flat" cmpd="sng">
                  <a:solidFill>
                    <a:srgbClr val="215968">
                      <a:alpha val="100000"/>
                    </a:srgbClr>
                  </a:solidFill>
                  <a:prstDash val="solid"/>
                  <a:bevel/>
                </a:ln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1、番禺区渔业绿色循环发展试点建设项目（鱼塘总面积约6300亩）</a:t>
            </a:r>
            <a:endParaRPr lang="en-US" altLang="en-US" sz="1500" dirty="0"/>
          </a:p>
          <a:p>
            <a:pPr marL="12700" algn="l" rtl="0" eaLnBrk="0">
              <a:lnSpc>
                <a:spcPct val="100000"/>
              </a:lnSpc>
              <a:spcBef>
                <a:spcPts val="1080"/>
              </a:spcBef>
            </a:pPr>
            <a:r>
              <a:rPr sz="1500" kern="0" spc="10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主要建设内容：包括养殖尾水收集及处理</a:t>
            </a:r>
            <a:r>
              <a:rPr sz="1500" kern="0" spc="9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、鱼塘基础设施建设</a:t>
            </a:r>
            <a:endParaRPr lang="en-US" altLang="en-US" sz="1500" dirty="0"/>
          </a:p>
          <a:p>
            <a:pPr marL="13970" algn="l" rtl="0" eaLnBrk="0">
              <a:lnSpc>
                <a:spcPct val="100000"/>
              </a:lnSpc>
              <a:spcBef>
                <a:spcPts val="1085"/>
              </a:spcBef>
            </a:pPr>
            <a:r>
              <a:rPr sz="1500" kern="0" spc="8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项目投资：总投资约1800万</a:t>
            </a:r>
            <a:r>
              <a:rPr sz="1500" kern="0" spc="7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en-US" altLang="en-US" sz="15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marL="76835" algn="l" rtl="0" eaLnBrk="0">
              <a:lnSpc>
                <a:spcPct val="100000"/>
              </a:lnSpc>
              <a:spcBef>
                <a:spcPts val="455"/>
              </a:spcBef>
            </a:pPr>
            <a:r>
              <a:rPr sz="1500" kern="0" spc="110" dirty="0">
                <a:ln w="5793" cap="flat" cmpd="sng">
                  <a:solidFill>
                    <a:srgbClr val="215968">
                      <a:alpha val="100000"/>
                    </a:srgbClr>
                  </a:solidFill>
                  <a:prstDash val="solid"/>
                  <a:bevel/>
                </a:ln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2、顺德区伦教街道全域养殖池</a:t>
            </a:r>
            <a:r>
              <a:rPr sz="1500" kern="0" spc="100" dirty="0">
                <a:ln w="5793" cap="flat" cmpd="sng">
                  <a:solidFill>
                    <a:srgbClr val="215968">
                      <a:alpha val="100000"/>
                    </a:srgbClr>
                  </a:solidFill>
                  <a:prstDash val="solid"/>
                  <a:bevel/>
                </a:ln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塘改造提升和尾水治理项目（鱼塘总</a:t>
            </a:r>
            <a:endParaRPr lang="en-US" altLang="en-US" sz="1500" dirty="0"/>
          </a:p>
          <a:p>
            <a:pPr marL="74930" algn="l" rtl="0" eaLnBrk="0">
              <a:lnSpc>
                <a:spcPct val="100000"/>
              </a:lnSpc>
              <a:spcBef>
                <a:spcPts val="1085"/>
              </a:spcBef>
            </a:pPr>
            <a:r>
              <a:rPr sz="1500" kern="0" spc="60" dirty="0">
                <a:ln w="5793" cap="flat" cmpd="sng">
                  <a:solidFill>
                    <a:srgbClr val="215968">
                      <a:alpha val="100000"/>
                    </a:srgbClr>
                  </a:solidFill>
                  <a:prstDash val="solid"/>
                  <a:bevel/>
                </a:ln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面积约2000亩）</a:t>
            </a:r>
            <a:endParaRPr lang="en-US" altLang="en-US" sz="1500" dirty="0"/>
          </a:p>
          <a:p>
            <a:pPr marL="76200" algn="l" rtl="0" eaLnBrk="0">
              <a:lnSpc>
                <a:spcPct val="89000"/>
              </a:lnSpc>
              <a:spcBef>
                <a:spcPts val="740"/>
              </a:spcBef>
            </a:pPr>
            <a:r>
              <a:rPr sz="1500" kern="0" spc="10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主要建设内容：包括进水渠改造、尾水收集管</a:t>
            </a:r>
            <a:r>
              <a:rPr sz="1500" kern="0" spc="9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渠、尾水处理设施及</a:t>
            </a:r>
            <a:endParaRPr lang="en-US" altLang="en-US" sz="1500" dirty="0"/>
          </a:p>
          <a:p>
            <a:pPr marL="93980" algn="l" rtl="0" eaLnBrk="0">
              <a:lnSpc>
                <a:spcPts val="2495"/>
              </a:lnSpc>
            </a:pPr>
            <a:r>
              <a:rPr sz="1500" kern="0" spc="8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回用设施、局部环境亮化工程等</a:t>
            </a:r>
            <a:endParaRPr lang="en-US" altLang="en-US" sz="1500" dirty="0"/>
          </a:p>
          <a:p>
            <a:pPr marL="77470" algn="l" rtl="0" eaLnBrk="0">
              <a:lnSpc>
                <a:spcPct val="100000"/>
              </a:lnSpc>
              <a:spcBef>
                <a:spcPts val="910"/>
              </a:spcBef>
            </a:pPr>
            <a:r>
              <a:rPr sz="1500" kern="0" spc="8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项目投资：总投资约1300万</a:t>
            </a:r>
            <a:r>
              <a:rPr sz="1500" kern="0" spc="7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en-US" altLang="en-US" sz="15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marL="41910" algn="l" rtl="0" eaLnBrk="0">
              <a:lnSpc>
                <a:spcPct val="100000"/>
              </a:lnSpc>
              <a:spcBef>
                <a:spcPts val="455"/>
              </a:spcBef>
            </a:pPr>
            <a:r>
              <a:rPr sz="1500" kern="0" spc="100" dirty="0">
                <a:ln w="5793" cap="flat" cmpd="sng">
                  <a:solidFill>
                    <a:srgbClr val="215968">
                      <a:alpha val="100000"/>
                    </a:srgbClr>
                  </a:solidFill>
                  <a:prstDash val="solid"/>
                  <a:bevel/>
                </a:ln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3、台山久慎水产示范性美</a:t>
            </a:r>
            <a:r>
              <a:rPr sz="1500" kern="0" spc="90" dirty="0">
                <a:ln w="5793" cap="flat" cmpd="sng">
                  <a:solidFill>
                    <a:srgbClr val="215968">
                      <a:alpha val="100000"/>
                    </a:srgbClr>
                  </a:solidFill>
                  <a:prstDash val="solid"/>
                  <a:bevel/>
                </a:ln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丽渔场创建项目（鱼塘面积4364亩）</a:t>
            </a:r>
            <a:endParaRPr lang="en-US" altLang="en-US" sz="1500" dirty="0"/>
          </a:p>
          <a:p>
            <a:pPr marL="40005" algn="l" rtl="0" eaLnBrk="0">
              <a:lnSpc>
                <a:spcPct val="89000"/>
              </a:lnSpc>
              <a:spcBef>
                <a:spcPts val="685"/>
              </a:spcBef>
            </a:pPr>
            <a:r>
              <a:rPr sz="1500" kern="0" spc="10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主要建设内容：包括养殖尾水处理提升、养殖进</a:t>
            </a:r>
            <a:r>
              <a:rPr sz="1500" kern="0" spc="9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排水改造、水质及质</a:t>
            </a:r>
            <a:endParaRPr lang="en-US" altLang="en-US" sz="1500" dirty="0"/>
          </a:p>
          <a:p>
            <a:pPr marL="38100" algn="l" rtl="0" eaLnBrk="0">
              <a:lnSpc>
                <a:spcPct val="144000"/>
              </a:lnSpc>
              <a:spcBef>
                <a:spcPts val="10"/>
              </a:spcBef>
            </a:pPr>
            <a:r>
              <a:rPr sz="1500" kern="0" spc="10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量检测、渔场景观文化提升改造、综合办公区及管</a:t>
            </a:r>
            <a:r>
              <a:rPr sz="1500" kern="0" spc="9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理设施改造、其他</a:t>
            </a:r>
            <a:r>
              <a:rPr sz="1500" kern="0" spc="-1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9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配套附属工程改造等</a:t>
            </a:r>
            <a:endParaRPr lang="en-US" altLang="en-US" sz="1500" dirty="0"/>
          </a:p>
          <a:p>
            <a:pPr algn="l" rtl="0" eaLnBrk="0">
              <a:lnSpc>
                <a:spcPct val="117000"/>
              </a:lnSpc>
            </a:pPr>
            <a:endParaRPr lang="en-US" altLang="en-US" sz="500" dirty="0"/>
          </a:p>
          <a:p>
            <a:pPr marL="41275" algn="l" rtl="0" eaLnBrk="0">
              <a:lnSpc>
                <a:spcPct val="100000"/>
              </a:lnSpc>
              <a:spcBef>
                <a:spcPts val="5"/>
              </a:spcBef>
            </a:pPr>
            <a:r>
              <a:rPr sz="1500" kern="0" spc="8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项目投资：总投资约2200万</a:t>
            </a:r>
            <a:r>
              <a:rPr sz="1500" kern="0" spc="70" dirty="0">
                <a:solidFill>
                  <a:srgbClr val="215968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</a:t>
            </a:r>
            <a:endParaRPr lang="en-US" altLang="en-US" sz="1500" dirty="0"/>
          </a:p>
        </p:txBody>
      </p:sp>
      <p:pic>
        <p:nvPicPr>
          <p:cNvPr id="784" name="picture 7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263634" y="2781300"/>
            <a:ext cx="2145791" cy="1200911"/>
          </a:xfrm>
          <a:prstGeom prst="rect">
            <a:avLst/>
          </a:prstGeom>
        </p:spPr>
      </p:pic>
      <p:pic>
        <p:nvPicPr>
          <p:cNvPr id="786" name="picture 7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33259" y="1059179"/>
            <a:ext cx="2087879" cy="1207008"/>
          </a:xfrm>
          <a:prstGeom prst="rect">
            <a:avLst/>
          </a:prstGeom>
        </p:spPr>
      </p:pic>
      <p:pic>
        <p:nvPicPr>
          <p:cNvPr id="788" name="picture 7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296400" y="1059179"/>
            <a:ext cx="2078735" cy="1199388"/>
          </a:xfrm>
          <a:prstGeom prst="rect">
            <a:avLst/>
          </a:prstGeom>
        </p:spPr>
      </p:pic>
      <p:pic>
        <p:nvPicPr>
          <p:cNvPr id="790" name="picture 7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265284" y="4443983"/>
            <a:ext cx="2141220" cy="1155191"/>
          </a:xfrm>
          <a:prstGeom prst="rect">
            <a:avLst/>
          </a:prstGeom>
        </p:spPr>
      </p:pic>
      <p:pic>
        <p:nvPicPr>
          <p:cNvPr id="792" name="picture 7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057009" y="2781300"/>
            <a:ext cx="2026919" cy="1171955"/>
          </a:xfrm>
          <a:prstGeom prst="rect">
            <a:avLst/>
          </a:prstGeom>
        </p:spPr>
      </p:pic>
      <p:pic>
        <p:nvPicPr>
          <p:cNvPr id="794" name="picture 7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059421" y="4472940"/>
            <a:ext cx="2025395" cy="1146047"/>
          </a:xfrm>
          <a:prstGeom prst="rect">
            <a:avLst/>
          </a:prstGeom>
        </p:spPr>
      </p:pic>
      <p:sp>
        <p:nvSpPr>
          <p:cNvPr id="796" name="rect"/>
          <p:cNvSpPr/>
          <p:nvPr/>
        </p:nvSpPr>
        <p:spPr>
          <a:xfrm>
            <a:off x="9133598" y="6265595"/>
            <a:ext cx="2991091" cy="592404"/>
          </a:xfrm>
          <a:prstGeom prst="rect">
            <a:avLst/>
          </a:prstGeom>
          <a:solidFill>
            <a:srgbClr val="65A030">
              <a:alpha val="4431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98" name="textbox 798"/>
          <p:cNvSpPr/>
          <p:nvPr/>
        </p:nvSpPr>
        <p:spPr>
          <a:xfrm>
            <a:off x="9120898" y="6151879"/>
            <a:ext cx="3082289" cy="7467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8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3000"/>
              </a:lnSpc>
              <a:spcBef>
                <a:spcPts val="5"/>
              </a:spcBef>
              <a:tabLst>
                <a:tab pos="936625" algn="l"/>
              </a:tabLst>
            </a:pPr>
            <a:r>
              <a:rPr sz="2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         </a:t>
            </a:r>
            <a:endParaRPr lang="en-US" altLang="en-US" sz="2200" dirty="0"/>
          </a:p>
        </p:txBody>
      </p:sp>
      <p:pic>
        <p:nvPicPr>
          <p:cNvPr id="800" name="picture 8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937631" y="6164579"/>
            <a:ext cx="231267" cy="693420"/>
          </a:xfrm>
          <a:prstGeom prst="rect">
            <a:avLst/>
          </a:prstGeom>
        </p:spPr>
      </p:pic>
      <p:sp>
        <p:nvSpPr>
          <p:cNvPr id="802" name="textbox 802"/>
          <p:cNvSpPr/>
          <p:nvPr/>
        </p:nvSpPr>
        <p:spPr>
          <a:xfrm>
            <a:off x="954054" y="6410206"/>
            <a:ext cx="4134484" cy="340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4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技术简介                  </a:t>
            </a:r>
            <a:r>
              <a:rPr sz="2200" kern="0" spc="3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技术优势</a:t>
            </a:r>
            <a:endParaRPr lang="en-US" altLang="en-US" sz="2200" dirty="0"/>
          </a:p>
        </p:txBody>
      </p:sp>
      <p:pic>
        <p:nvPicPr>
          <p:cNvPr id="804" name="picture 8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pic>
        <p:nvPicPr>
          <p:cNvPr id="806" name="picture 80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808" name="textbox 808"/>
          <p:cNvSpPr/>
          <p:nvPr/>
        </p:nvSpPr>
        <p:spPr>
          <a:xfrm>
            <a:off x="1207734" y="247909"/>
            <a:ext cx="1767204" cy="4108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700" b="1" kern="0" spc="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相关业绩</a:t>
            </a:r>
            <a:endParaRPr lang="en-US" altLang="en-US" sz="2700" dirty="0"/>
          </a:p>
        </p:txBody>
      </p:sp>
      <p:sp>
        <p:nvSpPr>
          <p:cNvPr id="810" name="textbox 810"/>
          <p:cNvSpPr/>
          <p:nvPr/>
        </p:nvSpPr>
        <p:spPr>
          <a:xfrm>
            <a:off x="7019336" y="6409053"/>
            <a:ext cx="1169669" cy="339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4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2200" dirty="0"/>
          </a:p>
        </p:txBody>
      </p:sp>
      <p:grpSp>
        <p:nvGrpSpPr>
          <p:cNvPr id="68" name="group 68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812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14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816" name="picture 8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1958827" y="5445252"/>
            <a:ext cx="231267" cy="719328"/>
          </a:xfrm>
          <a:prstGeom prst="rect">
            <a:avLst/>
          </a:prstGeom>
        </p:spPr>
      </p:pic>
      <p:pic>
        <p:nvPicPr>
          <p:cNvPr id="818" name="picture 8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0504932" y="6236208"/>
            <a:ext cx="292607" cy="1920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picture 9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sp>
        <p:nvSpPr>
          <p:cNvPr id="902" name="rect"/>
          <p:cNvSpPr/>
          <p:nvPr/>
        </p:nvSpPr>
        <p:spPr>
          <a:xfrm>
            <a:off x="10668" y="9143"/>
            <a:ext cx="12179426" cy="6848856"/>
          </a:xfrm>
          <a:prstGeom prst="rect">
            <a:avLst/>
          </a:prstGeom>
          <a:solidFill>
            <a:srgbClr val="000000">
              <a:alpha val="2745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4" name="rect"/>
          <p:cNvSpPr/>
          <p:nvPr/>
        </p:nvSpPr>
        <p:spPr>
          <a:xfrm>
            <a:off x="0" y="2026920"/>
            <a:ext cx="12190094" cy="2714244"/>
          </a:xfrm>
          <a:prstGeom prst="rect">
            <a:avLst/>
          </a:prstGeom>
          <a:solidFill>
            <a:srgbClr val="FFFFFF">
              <a:alpha val="8117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6" name="textbox 906"/>
          <p:cNvSpPr/>
          <p:nvPr/>
        </p:nvSpPr>
        <p:spPr>
          <a:xfrm>
            <a:off x="4848250" y="2170099"/>
            <a:ext cx="3148964" cy="1231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9495"/>
              </a:lnSpc>
            </a:pPr>
            <a:r>
              <a:rPr sz="6000" b="1" kern="0" spc="-4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</a:t>
            </a:r>
            <a:r>
              <a:rPr sz="6000" b="1" kern="0" spc="4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6000" b="1" kern="0" spc="-47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谢！</a:t>
            </a:r>
            <a:endParaRPr lang="en-US" altLang="en-US" sz="6000" dirty="0"/>
          </a:p>
        </p:txBody>
      </p:sp>
      <p:pic>
        <p:nvPicPr>
          <p:cNvPr id="910" name="picture 9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16455" y="3518852"/>
            <a:ext cx="8215630" cy="95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09110" y="3528060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rtl="0" eaLnBrk="0" fontAlgn="auto"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sz="2000" b="1" kern="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广州华浩生态环境技术有限公司</a:t>
            </a:r>
            <a:endParaRPr sz="2000" b="1" kern="0" spc="0" dirty="0">
              <a:solidFill>
                <a:srgbClr val="00206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rtl="0" eaLnBrk="0" fontAlgn="auto">
              <a:lnSpc>
                <a:spcPct val="150000"/>
              </a:lnSpc>
              <a:spcBef>
                <a:spcPts val="0"/>
              </a:spcBef>
            </a:pPr>
            <a:r>
              <a:rPr sz="2000" b="1" kern="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广州华浩能源环保集团股份</a:t>
            </a:r>
            <a:r>
              <a:rPr sz="2000" b="1" kern="0" spc="-10" dirty="0">
                <a:solidFill>
                  <a:srgbClr val="00206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有限公司</a:t>
            </a:r>
            <a:endParaRPr lang="zh-CN" altLang="en-US" sz="2000" b="1" kern="0" spc="-10" dirty="0">
              <a:solidFill>
                <a:srgbClr val="00206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sp>
        <p:nvSpPr>
          <p:cNvPr id="34" name="rect"/>
          <p:cNvSpPr/>
          <p:nvPr/>
        </p:nvSpPr>
        <p:spPr>
          <a:xfrm>
            <a:off x="0" y="9143"/>
            <a:ext cx="12190094" cy="6848856"/>
          </a:xfrm>
          <a:prstGeom prst="rect">
            <a:avLst/>
          </a:prstGeom>
          <a:solidFill>
            <a:srgbClr val="000000">
              <a:alpha val="2745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70532" y="1542288"/>
            <a:ext cx="10219562" cy="3366515"/>
          </a:xfrm>
          <a:prstGeom prst="rect">
            <a:avLst/>
          </a:prstGeom>
        </p:spPr>
      </p:pic>
      <p:sp>
        <p:nvSpPr>
          <p:cNvPr id="38" name="textbox 38"/>
          <p:cNvSpPr/>
          <p:nvPr/>
        </p:nvSpPr>
        <p:spPr>
          <a:xfrm>
            <a:off x="6722501" y="2644745"/>
            <a:ext cx="4074159" cy="1129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4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8000" b="1" kern="0" spc="-4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技术简介</a:t>
            </a:r>
            <a:endParaRPr lang="en-US" altLang="en-US" sz="8000" dirty="0"/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20129" y="3993197"/>
            <a:ext cx="5052695" cy="9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graphicFrame>
        <p:nvGraphicFramePr>
          <p:cNvPr id="44" name="table 44"/>
          <p:cNvGraphicFramePr>
            <a:graphicFrameLocks noGrp="1"/>
          </p:cNvGraphicFramePr>
          <p:nvPr/>
        </p:nvGraphicFramePr>
        <p:xfrm>
          <a:off x="271144" y="1079500"/>
          <a:ext cx="8348345" cy="1217295"/>
        </p:xfrm>
        <a:graphic>
          <a:graphicData uri="http://schemas.openxmlformats.org/drawingml/2006/table">
            <a:tbl>
              <a:tblPr/>
              <a:tblGrid>
                <a:gridCol w="8348345"/>
              </a:tblGrid>
              <a:tr h="12109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11760" algn="l" rtl="0" eaLnBrk="0">
                        <a:lnSpc>
                          <a:spcPct val="88000"/>
                        </a:lnSpc>
                      </a:pPr>
                      <a:r>
                        <a:rPr sz="1500" b="1" kern="0" spc="9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固化藻菌共生体耦合生态链技术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是一种利用</a:t>
                      </a:r>
                      <a:r>
                        <a:rPr sz="1500" u="sng" kern="0" spc="90" dirty="0">
                          <a:solidFill>
                            <a:srgbClr val="346B2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藻、</a:t>
                      </a:r>
                      <a:r>
                        <a:rPr sz="1500" u="sng" kern="0" spc="-290" dirty="0">
                          <a:solidFill>
                            <a:srgbClr val="346B2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u="sng" kern="0" spc="90" dirty="0">
                          <a:solidFill>
                            <a:srgbClr val="346B2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菌、浮游动物、</a:t>
                      </a:r>
                      <a:r>
                        <a:rPr sz="1500" u="sng" kern="0" spc="-320" dirty="0">
                          <a:solidFill>
                            <a:srgbClr val="346B2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u="sng" kern="0" spc="90" dirty="0">
                          <a:solidFill>
                            <a:srgbClr val="346B2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滤食性动物以及水生植物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</a:t>
                      </a:r>
                      <a:endParaRPr lang="en-US" altLang="en-US" sz="1500" dirty="0"/>
                    </a:p>
                    <a:p>
                      <a:pPr marL="117475" indent="-13970" algn="l" rtl="0" eaLnBrk="0">
                        <a:lnSpc>
                          <a:spcPct val="164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生物构造生态链的方式来</a:t>
                      </a:r>
                      <a:r>
                        <a:rPr sz="1500" u="sng" kern="0" spc="90" dirty="0">
                          <a:solidFill>
                            <a:srgbClr val="346B2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吸收、</a:t>
                      </a:r>
                      <a:r>
                        <a:rPr sz="1500" u="sng" kern="0" spc="-250" dirty="0">
                          <a:solidFill>
                            <a:srgbClr val="346B2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u="sng" kern="0" spc="90" dirty="0">
                          <a:solidFill>
                            <a:srgbClr val="346B2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降解和转化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水体中的</a:t>
                      </a:r>
                      <a:r>
                        <a:rPr sz="1500" u="sng" kern="0" spc="90" dirty="0">
                          <a:solidFill>
                            <a:srgbClr val="346B2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碳、氮、磷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等污染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成分</a:t>
                      </a:r>
                      <a:r>
                        <a:rPr sz="15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，在净化水质的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同时维持水生生态系统和谐稳定发展的水体修复技术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58827" y="5445252"/>
            <a:ext cx="231267" cy="1412747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6269735"/>
            <a:ext cx="12190094" cy="588263"/>
          </a:xfrm>
          <a:prstGeom prst="rect">
            <a:avLst/>
          </a:prstGeom>
        </p:spPr>
      </p:pic>
      <p:sp>
        <p:nvSpPr>
          <p:cNvPr id="50" name="rect"/>
          <p:cNvSpPr/>
          <p:nvPr/>
        </p:nvSpPr>
        <p:spPr>
          <a:xfrm>
            <a:off x="3697223" y="3561079"/>
            <a:ext cx="4913376" cy="500379"/>
          </a:xfrm>
          <a:prstGeom prst="rect">
            <a:avLst/>
          </a:prstGeom>
          <a:solidFill>
            <a:srgbClr val="428E3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" name="rect"/>
          <p:cNvSpPr/>
          <p:nvPr/>
        </p:nvSpPr>
        <p:spPr>
          <a:xfrm>
            <a:off x="3697223" y="4355591"/>
            <a:ext cx="2522220" cy="501396"/>
          </a:xfrm>
          <a:prstGeom prst="rect">
            <a:avLst/>
          </a:prstGeom>
          <a:solidFill>
            <a:srgbClr val="428E3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" name="textbox 54"/>
          <p:cNvSpPr/>
          <p:nvPr/>
        </p:nvSpPr>
        <p:spPr>
          <a:xfrm>
            <a:off x="3030855" y="3563620"/>
            <a:ext cx="5579745" cy="12388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653415" algn="l" rtl="0" eaLnBrk="0">
              <a:lnSpc>
                <a:spcPct val="100000"/>
              </a:lnSpc>
              <a:tabLst>
                <a:tab pos="777875" algn="l"/>
                <a:tab pos="782955" algn="l"/>
              </a:tabLst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2．“藻、菌→浮游动物→滤食性动物”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食物链的维稳平衡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1400" kern="0" spc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53415" algn="l" rtl="0" eaLnBrk="0">
              <a:lnSpc>
                <a:spcPct val="100000"/>
              </a:lnSpc>
              <a:tabLst>
                <a:tab pos="777875" algn="l"/>
                <a:tab pos="782955" algn="l"/>
              </a:tabLst>
            </a:pPr>
            <a:endParaRPr sz="1400" kern="0" spc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53415" algn="l" rtl="0" eaLnBrk="0">
              <a:lnSpc>
                <a:spcPct val="232000"/>
              </a:lnSpc>
              <a:tabLst>
                <a:tab pos="777875" algn="l"/>
                <a:tab pos="782955" algn="l"/>
              </a:tabLst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3．水生植物的吸附和吸收</a:t>
            </a: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endParaRPr lang="en-US" altLang="en-US" sz="1400" dirty="0"/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56255" y="4172902"/>
            <a:ext cx="641261" cy="447674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56255" y="3796969"/>
            <a:ext cx="641261" cy="404507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878824" y="1089926"/>
            <a:ext cx="2537459" cy="1908047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871204" y="3537203"/>
            <a:ext cx="2545080" cy="1895855"/>
          </a:xfrm>
          <a:prstGeom prst="rect">
            <a:avLst/>
          </a:prstGeom>
        </p:spPr>
      </p:pic>
      <p:sp>
        <p:nvSpPr>
          <p:cNvPr id="64" name="rect"/>
          <p:cNvSpPr/>
          <p:nvPr/>
        </p:nvSpPr>
        <p:spPr>
          <a:xfrm>
            <a:off x="9182" y="6270040"/>
            <a:ext cx="2990976" cy="587959"/>
          </a:xfrm>
          <a:prstGeom prst="rect">
            <a:avLst/>
          </a:prstGeom>
          <a:solidFill>
            <a:srgbClr val="65A030">
              <a:alpha val="4431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056255" y="3016453"/>
            <a:ext cx="641286" cy="2332545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5279" y="3936491"/>
            <a:ext cx="2720975" cy="501396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3697223" y="2780665"/>
            <a:ext cx="2530475" cy="501015"/>
          </a:xfrm>
          <a:prstGeom prst="rect">
            <a:avLst/>
          </a:prstGeom>
          <a:solidFill>
            <a:srgbClr val="428E3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132080" algn="l" rtl="0" eaLnBrk="0">
              <a:lnSpc>
                <a:spcPct val="91000"/>
              </a:lnSpc>
            </a:pP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400" b="1" kern="0" spc="-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．藻菌共生系统的协同转化</a:t>
            </a:r>
            <a:endParaRPr lang="en-US" altLang="en-US" sz="1400" dirty="0"/>
          </a:p>
        </p:txBody>
      </p:sp>
      <p:sp>
        <p:nvSpPr>
          <p:cNvPr id="72" name="textbox 72"/>
          <p:cNvSpPr/>
          <p:nvPr/>
        </p:nvSpPr>
        <p:spPr>
          <a:xfrm>
            <a:off x="3696804" y="5084063"/>
            <a:ext cx="2522854" cy="501650"/>
          </a:xfrm>
          <a:prstGeom prst="rect">
            <a:avLst/>
          </a:prstGeom>
          <a:solidFill>
            <a:srgbClr val="428E3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marL="11811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4．水体自净能力的复原</a:t>
            </a:r>
            <a:endParaRPr lang="en-US" altLang="en-US" sz="1400" dirty="0"/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78" name="textbox 78"/>
          <p:cNvSpPr/>
          <p:nvPr/>
        </p:nvSpPr>
        <p:spPr>
          <a:xfrm>
            <a:off x="779985" y="3949261"/>
            <a:ext cx="1842770" cy="488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411480" indent="-398780" algn="l" rtl="0" eaLnBrk="0">
              <a:lnSpc>
                <a:spcPct val="101000"/>
              </a:lnSpc>
            </a:pPr>
            <a:r>
              <a:rPr sz="1500" b="1" kern="0" spc="80" dirty="0"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固化藻菌共生体耦合</a:t>
            </a:r>
            <a:r>
              <a:rPr sz="1500" b="1" kern="0" spc="70" dirty="0"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FFC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生态链技术</a:t>
            </a:r>
            <a:endParaRPr lang="en-US" altLang="en-US" sz="1500" dirty="0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8869680" y="5477255"/>
            <a:ext cx="2546604" cy="306323"/>
            <a:chOff x="0" y="0"/>
            <a:chExt cx="2546604" cy="306323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0" y="0"/>
              <a:ext cx="2546604" cy="306323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2572385" cy="3505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500" dirty="0"/>
            </a:p>
            <a:p>
              <a:pPr marL="39878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藻菌共生体显微结构图</a:t>
              </a:r>
              <a:endParaRPr lang="en-US" altLang="en-US" sz="140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8878823" y="3060191"/>
            <a:ext cx="2537459" cy="306323"/>
            <a:chOff x="0" y="0"/>
            <a:chExt cx="2537459" cy="306323"/>
          </a:xfrm>
        </p:grpSpPr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2537459" cy="306323"/>
            </a:xfrm>
            <a:prstGeom prst="rect">
              <a:avLst/>
            </a:prstGeom>
          </p:spPr>
        </p:pic>
        <p:sp>
          <p:nvSpPr>
            <p:cNvPr id="86" name="textbox 86"/>
            <p:cNvSpPr/>
            <p:nvPr/>
          </p:nvSpPr>
          <p:spPr>
            <a:xfrm>
              <a:off x="-12700" y="-12700"/>
              <a:ext cx="2562860" cy="3492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500" dirty="0"/>
            </a:p>
            <a:p>
              <a:pPr marL="572135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藻菌共生体实景图</a:t>
              </a:r>
              <a:endParaRPr lang="en-US" altLang="en-US" sz="1400" dirty="0"/>
            </a:p>
          </p:txBody>
        </p:sp>
      </p:grpSp>
      <p:sp>
        <p:nvSpPr>
          <p:cNvPr id="88" name="textbox 88"/>
          <p:cNvSpPr/>
          <p:nvPr/>
        </p:nvSpPr>
        <p:spPr>
          <a:xfrm>
            <a:off x="1234711" y="248619"/>
            <a:ext cx="2060575" cy="409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 技术原理</a:t>
            </a:r>
            <a:endParaRPr lang="en-US" altLang="en-US" sz="2700" dirty="0"/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379029" y="6242443"/>
            <a:ext cx="322325" cy="222884"/>
          </a:xfrm>
          <a:prstGeom prst="rect">
            <a:avLst/>
          </a:prstGeom>
        </p:spPr>
      </p:pic>
      <p:sp>
        <p:nvSpPr>
          <p:cNvPr id="92" name="textbox 92"/>
          <p:cNvSpPr/>
          <p:nvPr/>
        </p:nvSpPr>
        <p:spPr>
          <a:xfrm>
            <a:off x="954054" y="6412963"/>
            <a:ext cx="1175385" cy="337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技术简介</a:t>
            </a:r>
            <a:endParaRPr lang="en-US" altLang="en-US" sz="2200" dirty="0"/>
          </a:p>
        </p:txBody>
      </p:sp>
      <p:sp>
        <p:nvSpPr>
          <p:cNvPr id="94" name="textbox 94"/>
          <p:cNvSpPr/>
          <p:nvPr/>
        </p:nvSpPr>
        <p:spPr>
          <a:xfrm>
            <a:off x="3984274" y="6410206"/>
            <a:ext cx="1175385" cy="338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技术优势</a:t>
            </a:r>
            <a:endParaRPr lang="en-US" altLang="en-US" sz="2200" dirty="0"/>
          </a:p>
        </p:txBody>
      </p:sp>
      <p:sp>
        <p:nvSpPr>
          <p:cNvPr id="96" name="textbox 96"/>
          <p:cNvSpPr/>
          <p:nvPr/>
        </p:nvSpPr>
        <p:spPr>
          <a:xfrm>
            <a:off x="10044944" y="6411360"/>
            <a:ext cx="1174750" cy="337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5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2200" dirty="0"/>
          </a:p>
        </p:txBody>
      </p:sp>
      <p:sp>
        <p:nvSpPr>
          <p:cNvPr id="98" name="textbox 98"/>
          <p:cNvSpPr/>
          <p:nvPr/>
        </p:nvSpPr>
        <p:spPr>
          <a:xfrm>
            <a:off x="7019336" y="6409053"/>
            <a:ext cx="1169669" cy="339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4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2200" dirty="0"/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100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499859" y="2680716"/>
            <a:ext cx="5199888" cy="3107435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958827" y="5445252"/>
            <a:ext cx="231267" cy="141274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21600000">
            <a:off x="0" y="6242443"/>
            <a:ext cx="12190094" cy="615556"/>
            <a:chOff x="0" y="0"/>
            <a:chExt cx="12190094" cy="615556"/>
          </a:xfrm>
        </p:grpSpPr>
        <p:pic>
          <p:nvPicPr>
            <p:cNvPr id="110" name="picture 1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27292"/>
              <a:ext cx="12190094" cy="588263"/>
            </a:xfrm>
            <a:prstGeom prst="rect">
              <a:avLst/>
            </a:prstGeom>
          </p:spPr>
        </p:pic>
        <p:sp>
          <p:nvSpPr>
            <p:cNvPr id="112" name="rect"/>
            <p:cNvSpPr/>
            <p:nvPr/>
          </p:nvSpPr>
          <p:spPr>
            <a:xfrm>
              <a:off x="9182" y="27597"/>
              <a:ext cx="2990976" cy="587959"/>
            </a:xfrm>
            <a:prstGeom prst="rect">
              <a:avLst/>
            </a:prstGeom>
            <a:solidFill>
              <a:srgbClr val="65A030">
                <a:alpha val="44313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14" name="picture 1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1379029" y="0"/>
              <a:ext cx="322325" cy="222884"/>
            </a:xfrm>
            <a:prstGeom prst="rect">
              <a:avLst/>
            </a:prstGeom>
          </p:spPr>
        </p:pic>
        <p:sp>
          <p:nvSpPr>
            <p:cNvPr id="116" name="textbox 116"/>
            <p:cNvSpPr/>
            <p:nvPr/>
          </p:nvSpPr>
          <p:spPr>
            <a:xfrm>
              <a:off x="954054" y="170520"/>
              <a:ext cx="1175385" cy="3378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3000"/>
                </a:lnSpc>
              </a:pPr>
              <a:r>
                <a:rPr sz="22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技术简介</a:t>
              </a:r>
              <a:endParaRPr lang="en-US" altLang="en-US" sz="2200" dirty="0"/>
            </a:p>
          </p:txBody>
        </p:sp>
      </p:grpSp>
      <p:sp>
        <p:nvSpPr>
          <p:cNvPr id="118" name="textbox 118"/>
          <p:cNvSpPr/>
          <p:nvPr/>
        </p:nvSpPr>
        <p:spPr>
          <a:xfrm>
            <a:off x="6580562" y="998950"/>
            <a:ext cx="5002529" cy="14998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3335" algn="l" rtl="0" eaLnBrk="0">
              <a:lnSpc>
                <a:spcPct val="83000"/>
              </a:lnSpc>
            </a:pPr>
            <a:r>
              <a:rPr sz="1400" b="1" kern="0" spc="-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浮游藻类和好氧菌形成共</a:t>
            </a:r>
            <a:r>
              <a:rPr sz="1400" b="1" kern="0" spc="-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生关系</a:t>
            </a:r>
            <a:r>
              <a:rPr sz="1400" b="1" kern="0" spc="-21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，藻类在光照条件下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，通过光合</a:t>
            </a:r>
            <a:endParaRPr lang="en-US" altLang="en-US" sz="1400" dirty="0"/>
          </a:p>
          <a:p>
            <a:pPr marL="12700" algn="l" rtl="0" eaLnBrk="0">
              <a:lnSpc>
                <a:spcPct val="151000"/>
              </a:lnSpc>
              <a:spcBef>
                <a:spcPts val="6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作用利用水体中的CO</a:t>
            </a:r>
            <a:r>
              <a:rPr sz="1400" kern="0" spc="-10" baseline="-1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和N、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P等营养物质合成自身细胞物质并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释放出O</a:t>
            </a:r>
            <a:r>
              <a:rPr sz="1400" kern="0" spc="-20" baseline="-1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9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，好氧菌则利用藻类释放的O</a:t>
            </a:r>
            <a:r>
              <a:rPr sz="1400" kern="0" spc="-20" baseline="-1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进行代谢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，代谢过程将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水体中的有机污染物分解、转化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，过程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中产生的CO</a:t>
            </a:r>
            <a:r>
              <a:rPr sz="1400" kern="0" spc="-20" baseline="-1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和N、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P等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营养物质将继续被藻类利用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，形成有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机循环。</a:t>
            </a:r>
            <a:endParaRPr lang="en-US" altLang="en-US" sz="1400" dirty="0"/>
          </a:p>
        </p:txBody>
      </p:sp>
      <p:pic>
        <p:nvPicPr>
          <p:cNvPr id="120" name="picture 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156460" y="2240280"/>
            <a:ext cx="1810511" cy="1405127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156460" y="4194047"/>
            <a:ext cx="1808987" cy="1356360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533400" y="854964"/>
            <a:ext cx="5118100" cy="399415"/>
          </a:xfrm>
          <a:prstGeom prst="rect">
            <a:avLst/>
          </a:prstGeom>
          <a:solidFill>
            <a:srgbClr val="428E3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2057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2000" b="1" kern="0" spc="-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．藻菌共生系统的协同转化</a:t>
            </a:r>
            <a:endParaRPr lang="en-US" altLang="en-US" sz="2000" dirty="0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6499859" y="5829300"/>
            <a:ext cx="5199888" cy="307847"/>
            <a:chOff x="0" y="0"/>
            <a:chExt cx="5199888" cy="307847"/>
          </a:xfrm>
        </p:grpSpPr>
        <p:pic>
          <p:nvPicPr>
            <p:cNvPr id="126" name="picture 1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5199888" cy="307847"/>
            </a:xfrm>
            <a:prstGeom prst="rect">
              <a:avLst/>
            </a:prstGeom>
          </p:spPr>
        </p:pic>
        <p:sp>
          <p:nvSpPr>
            <p:cNvPr id="128" name="textbox 128"/>
            <p:cNvSpPr/>
            <p:nvPr/>
          </p:nvSpPr>
          <p:spPr>
            <a:xfrm>
              <a:off x="-12700" y="-12700"/>
              <a:ext cx="5225415" cy="3517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500" dirty="0"/>
            </a:p>
            <a:p>
              <a:pPr marL="208153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藻菌共生系统</a:t>
              </a:r>
              <a:endParaRPr lang="en-US" altLang="en-US" sz="1400" dirty="0"/>
            </a:p>
          </p:txBody>
        </p:sp>
      </p:grpSp>
      <p:pic>
        <p:nvPicPr>
          <p:cNvPr id="130" name="picture 1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01851" y="1344167"/>
            <a:ext cx="1682089" cy="895477"/>
          </a:xfrm>
          <a:prstGeom prst="rect">
            <a:avLst/>
          </a:prstGeom>
        </p:spPr>
      </p:pic>
      <p:graphicFrame>
        <p:nvGraphicFramePr>
          <p:cNvPr id="132" name="table 132"/>
          <p:cNvGraphicFramePr>
            <a:graphicFrameLocks noGrp="1"/>
          </p:cNvGraphicFramePr>
          <p:nvPr/>
        </p:nvGraphicFramePr>
        <p:xfrm>
          <a:off x="2902394" y="5257634"/>
          <a:ext cx="1076959" cy="33210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076959"/>
              </a:tblGrid>
              <a:tr h="3067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274320" algn="l" rtl="0" eaLnBrk="0">
                        <a:lnSpc>
                          <a:spcPct val="91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好氧菌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4" name="picture 1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966209" y="4028440"/>
            <a:ext cx="952817" cy="1399361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702563" y="5426963"/>
            <a:ext cx="1331976" cy="307847"/>
          </a:xfrm>
          <a:prstGeom prst="rect">
            <a:avLst/>
          </a:prstGeom>
        </p:spPr>
      </p:pic>
      <p:sp>
        <p:nvSpPr>
          <p:cNvPr id="140" name="textbox 140"/>
          <p:cNvSpPr/>
          <p:nvPr/>
        </p:nvSpPr>
        <p:spPr>
          <a:xfrm>
            <a:off x="840882" y="5482685"/>
            <a:ext cx="1074419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自身细胞物质</a:t>
            </a:r>
            <a:endParaRPr lang="en-US" altLang="en-US" sz="1400" dirty="0"/>
          </a:p>
        </p:txBody>
      </p:sp>
      <p:pic>
        <p:nvPicPr>
          <p:cNvPr id="142" name="picture 1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330642" y="5551487"/>
            <a:ext cx="1756498" cy="586105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152900" y="2046732"/>
            <a:ext cx="1325879" cy="306323"/>
          </a:xfrm>
          <a:prstGeom prst="rect">
            <a:avLst/>
          </a:prstGeom>
        </p:spPr>
      </p:pic>
      <p:sp>
        <p:nvSpPr>
          <p:cNvPr id="148" name="textbox 148"/>
          <p:cNvSpPr/>
          <p:nvPr/>
        </p:nvSpPr>
        <p:spPr>
          <a:xfrm>
            <a:off x="4287662" y="2096230"/>
            <a:ext cx="1074419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自身细胞物质</a:t>
            </a:r>
            <a:endParaRPr lang="en-US" altLang="en-US" sz="1400" dirty="0"/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061335" y="1770379"/>
            <a:ext cx="1791957" cy="469265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4575272" y="2882075"/>
            <a:ext cx="1044575" cy="2609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855"/>
              </a:lnSpc>
            </a:pPr>
            <a:r>
              <a:rPr sz="1200" b="1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（光合作用）</a:t>
            </a:r>
            <a:endParaRPr lang="en-US" altLang="en-US" sz="1200" dirty="0"/>
          </a:p>
        </p:txBody>
      </p:sp>
      <p:graphicFrame>
        <p:nvGraphicFramePr>
          <p:cNvPr id="154" name="table 154"/>
          <p:cNvGraphicFramePr>
            <a:graphicFrameLocks noGrp="1"/>
          </p:cNvGraphicFramePr>
          <p:nvPr/>
        </p:nvGraphicFramePr>
        <p:xfrm>
          <a:off x="2902356" y="3342995"/>
          <a:ext cx="1076324" cy="332104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076324"/>
              </a:tblGrid>
              <a:tr h="306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18478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浮游藻类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6" name="picture 1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3965955" y="2903855"/>
            <a:ext cx="978369" cy="818514"/>
          </a:xfrm>
          <a:prstGeom prst="rect">
            <a:avLst/>
          </a:prstGeom>
        </p:spPr>
      </p:pic>
      <p:sp>
        <p:nvSpPr>
          <p:cNvPr id="158" name="textbox 158"/>
          <p:cNvSpPr/>
          <p:nvPr/>
        </p:nvSpPr>
        <p:spPr>
          <a:xfrm>
            <a:off x="725902" y="4713415"/>
            <a:ext cx="1044575" cy="2609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855"/>
              </a:lnSpc>
            </a:pPr>
            <a:r>
              <a:rPr sz="1200" b="1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（有氧代谢）</a:t>
            </a:r>
            <a:endParaRPr lang="en-US" altLang="en-US" sz="1200" dirty="0"/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334719" y="4029075"/>
            <a:ext cx="822718" cy="882015"/>
          </a:xfrm>
          <a:prstGeom prst="rect">
            <a:avLst/>
          </a:prstGeom>
        </p:spPr>
      </p:pic>
      <p:sp>
        <p:nvSpPr>
          <p:cNvPr id="162" name="textbox 162"/>
          <p:cNvSpPr/>
          <p:nvPr/>
        </p:nvSpPr>
        <p:spPr>
          <a:xfrm>
            <a:off x="1234711" y="248619"/>
            <a:ext cx="2060575" cy="409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 技术原理</a:t>
            </a:r>
            <a:endParaRPr lang="en-US" altLang="en-US" sz="2700" dirty="0"/>
          </a:p>
        </p:txBody>
      </p:sp>
      <p:pic>
        <p:nvPicPr>
          <p:cNvPr id="164" name="picture 16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375092" y="2875610"/>
            <a:ext cx="781050" cy="847356"/>
          </a:xfrm>
          <a:prstGeom prst="rect">
            <a:avLst/>
          </a:prstGeom>
        </p:spPr>
      </p:pic>
      <p:pic>
        <p:nvPicPr>
          <p:cNvPr id="166" name="picture 16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3965803" y="2353309"/>
            <a:ext cx="884427" cy="626745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1375727" y="2362136"/>
            <a:ext cx="781050" cy="658838"/>
          </a:xfrm>
          <a:prstGeom prst="rect">
            <a:avLst/>
          </a:prstGeom>
        </p:spPr>
      </p:pic>
      <p:pic>
        <p:nvPicPr>
          <p:cNvPr id="170" name="picture 17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1338351" y="4836794"/>
            <a:ext cx="832484" cy="590550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4194048" y="5426963"/>
            <a:ext cx="1242694" cy="30797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400" dirty="0"/>
          </a:p>
          <a:p>
            <a:pPr marL="178435" algn="l" rtl="0" eaLnBrk="0">
              <a:lnSpc>
                <a:spcPct val="91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有机污染物</a:t>
            </a:r>
            <a:endParaRPr lang="en-US" altLang="en-US" sz="1400" dirty="0"/>
          </a:p>
        </p:txBody>
      </p:sp>
      <p:sp>
        <p:nvSpPr>
          <p:cNvPr id="174" name="textbox 174"/>
          <p:cNvSpPr/>
          <p:nvPr/>
        </p:nvSpPr>
        <p:spPr>
          <a:xfrm>
            <a:off x="792480" y="2055876"/>
            <a:ext cx="1242694" cy="30670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500" dirty="0"/>
          </a:p>
          <a:p>
            <a:pPr marL="149225" algn="l" rtl="0" eaLnBrk="0">
              <a:lnSpc>
                <a:spcPct val="91000"/>
              </a:lnSpc>
              <a:spcBef>
                <a:spcPts val="5"/>
              </a:spcBef>
            </a:pPr>
            <a:r>
              <a:rPr sz="14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</a:t>
            </a:r>
            <a:r>
              <a:rPr sz="1400" b="1" kern="0" spc="-40" baseline="-1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N、</a:t>
            </a:r>
            <a:r>
              <a:rPr sz="14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endParaRPr lang="en-US" altLang="en-US" sz="1400" dirty="0"/>
          </a:p>
        </p:txBody>
      </p:sp>
      <p:sp>
        <p:nvSpPr>
          <p:cNvPr id="176" name="rect"/>
          <p:cNvSpPr/>
          <p:nvPr/>
        </p:nvSpPr>
        <p:spPr>
          <a:xfrm>
            <a:off x="792480" y="3723132"/>
            <a:ext cx="1242060" cy="306323"/>
          </a:xfrm>
          <a:prstGeom prst="rect">
            <a:avLst/>
          </a:prstGeom>
          <a:solidFill>
            <a:srgbClr val="428E3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" name="textbox 178"/>
          <p:cNvSpPr/>
          <p:nvPr/>
        </p:nvSpPr>
        <p:spPr>
          <a:xfrm>
            <a:off x="3984274" y="6410206"/>
            <a:ext cx="1175385" cy="338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技术优势</a:t>
            </a:r>
            <a:endParaRPr lang="en-US" altLang="en-US" sz="2200" dirty="0"/>
          </a:p>
        </p:txBody>
      </p:sp>
      <p:sp>
        <p:nvSpPr>
          <p:cNvPr id="180" name="textbox 180"/>
          <p:cNvSpPr/>
          <p:nvPr/>
        </p:nvSpPr>
        <p:spPr>
          <a:xfrm>
            <a:off x="10044944" y="6411360"/>
            <a:ext cx="1174750" cy="337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5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2200" dirty="0"/>
          </a:p>
        </p:txBody>
      </p:sp>
      <p:sp>
        <p:nvSpPr>
          <p:cNvPr id="182" name="textbox 182"/>
          <p:cNvSpPr/>
          <p:nvPr/>
        </p:nvSpPr>
        <p:spPr>
          <a:xfrm>
            <a:off x="7019336" y="6409053"/>
            <a:ext cx="1169669" cy="339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4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2200" dirty="0"/>
          </a:p>
        </p:txBody>
      </p:sp>
      <p:pic>
        <p:nvPicPr>
          <p:cNvPr id="184" name="picture 18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5894832" y="3867911"/>
            <a:ext cx="498347" cy="525779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186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8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90" name="textbox 190"/>
          <p:cNvSpPr/>
          <p:nvPr/>
        </p:nvSpPr>
        <p:spPr>
          <a:xfrm>
            <a:off x="929157" y="3790022"/>
            <a:ext cx="975994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1400" b="1" kern="0" spc="-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14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1400" b="1" kern="0" spc="-50" baseline="-19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4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kern="0" spc="-2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N、</a:t>
            </a:r>
            <a:r>
              <a:rPr sz="1400" b="1" kern="0" spc="-3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endParaRPr lang="en-US" altLang="en-US" sz="1400" dirty="0"/>
          </a:p>
        </p:txBody>
      </p:sp>
      <p:sp>
        <p:nvSpPr>
          <p:cNvPr id="192" name="textbox 192"/>
          <p:cNvSpPr/>
          <p:nvPr/>
        </p:nvSpPr>
        <p:spPr>
          <a:xfrm>
            <a:off x="4660391" y="3723132"/>
            <a:ext cx="440690" cy="306704"/>
          </a:xfrm>
          <a:prstGeom prst="rect">
            <a:avLst/>
          </a:prstGeom>
          <a:solidFill>
            <a:srgbClr val="428E3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500" dirty="0"/>
          </a:p>
          <a:p>
            <a:pPr marL="118745" algn="l" rtl="0" eaLnBrk="0">
              <a:lnSpc>
                <a:spcPts val="1695"/>
              </a:lnSpc>
              <a:spcBef>
                <a:spcPts val="5"/>
              </a:spcBef>
            </a:pP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1400" b="1" kern="0" spc="-40" baseline="-13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1400" baseline="-1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graphicFrame>
        <p:nvGraphicFramePr>
          <p:cNvPr id="196" name="table 196"/>
          <p:cNvGraphicFramePr>
            <a:graphicFrameLocks noGrp="1"/>
          </p:cNvGraphicFramePr>
          <p:nvPr/>
        </p:nvGraphicFramePr>
        <p:xfrm>
          <a:off x="1294130" y="4713604"/>
          <a:ext cx="9254489" cy="1217294"/>
        </p:xfrm>
        <a:graphic>
          <a:graphicData uri="http://schemas.openxmlformats.org/drawingml/2006/table">
            <a:tbl>
              <a:tblPr/>
              <a:tblGrid>
                <a:gridCol w="9254489"/>
              </a:tblGrid>
              <a:tr h="12109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marL="10350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藻、</a:t>
                      </a:r>
                      <a:r>
                        <a:rPr sz="1500" b="1" kern="0" spc="-32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菌、</a:t>
                      </a:r>
                      <a:r>
                        <a:rPr sz="1500" b="1" kern="0" spc="-32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浮游动物、</a:t>
                      </a:r>
                      <a:r>
                        <a:rPr sz="1500" b="1" kern="0" spc="-33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b="1" kern="0" spc="8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滤食性动物形</a:t>
                      </a:r>
                      <a:r>
                        <a:rPr sz="1500" b="1" kern="0" spc="7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成捕食关系</a:t>
                      </a:r>
                      <a:r>
                        <a:rPr sz="1500" b="1" kern="0" spc="-20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，浮游动物以藻、</a:t>
                      </a:r>
                      <a:r>
                        <a:rPr sz="15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菌为食</a:t>
                      </a:r>
                      <a:r>
                        <a:rPr sz="15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鱼贝类等滤食性动物以浮游</a:t>
                      </a:r>
                      <a:endParaRPr lang="en-US" altLang="en-US" sz="1500" dirty="0"/>
                    </a:p>
                    <a:p>
                      <a:pPr marL="111760" indent="-6985" algn="l" rtl="0" eaLnBrk="0">
                        <a:lnSpc>
                          <a:spcPct val="163000"/>
                        </a:lnSpc>
                        <a:spcBef>
                          <a:spcPts val="3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动物、</a:t>
                      </a:r>
                      <a:r>
                        <a:rPr sz="15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藻类为食。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食物链的存在</a:t>
                      </a:r>
                      <a:r>
                        <a:rPr sz="15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，在很大程度上避免了受污染水体藻类滥生而使水质状况进一步恶化   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的情况。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8" name="picture 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58827" y="5445252"/>
            <a:ext cx="231267" cy="141274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0" y="6242443"/>
            <a:ext cx="12190094" cy="615556"/>
            <a:chOff x="0" y="0"/>
            <a:chExt cx="12190094" cy="615556"/>
          </a:xfrm>
        </p:grpSpPr>
        <p:pic>
          <p:nvPicPr>
            <p:cNvPr id="200" name="picture 2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27292"/>
              <a:ext cx="12190094" cy="588263"/>
            </a:xfrm>
            <a:prstGeom prst="rect">
              <a:avLst/>
            </a:prstGeom>
          </p:spPr>
        </p:pic>
        <p:sp>
          <p:nvSpPr>
            <p:cNvPr id="202" name="rect"/>
            <p:cNvSpPr/>
            <p:nvPr/>
          </p:nvSpPr>
          <p:spPr>
            <a:xfrm>
              <a:off x="9182" y="27597"/>
              <a:ext cx="2990976" cy="587959"/>
            </a:xfrm>
            <a:prstGeom prst="rect">
              <a:avLst/>
            </a:prstGeom>
            <a:solidFill>
              <a:srgbClr val="65A030">
                <a:alpha val="44313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04" name="picture 2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1379029" y="0"/>
              <a:ext cx="322325" cy="222884"/>
            </a:xfrm>
            <a:prstGeom prst="rect">
              <a:avLst/>
            </a:prstGeom>
          </p:spPr>
        </p:pic>
        <p:sp>
          <p:nvSpPr>
            <p:cNvPr id="206" name="textbox 206"/>
            <p:cNvSpPr/>
            <p:nvPr/>
          </p:nvSpPr>
          <p:spPr>
            <a:xfrm>
              <a:off x="954054" y="170520"/>
              <a:ext cx="1175385" cy="3378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3000"/>
                </a:lnSpc>
              </a:pPr>
              <a:r>
                <a:rPr sz="22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技术简介</a:t>
              </a:r>
              <a:endParaRPr lang="en-US" altLang="en-US" sz="2200" dirty="0"/>
            </a:p>
          </p:txBody>
        </p:sp>
      </p:grpSp>
      <p:pic>
        <p:nvPicPr>
          <p:cNvPr id="208" name="picture 2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21708" y="2049780"/>
            <a:ext cx="2717291" cy="2037587"/>
          </a:xfrm>
          <a:prstGeom prst="rect">
            <a:avLst/>
          </a:prstGeom>
        </p:spPr>
      </p:pic>
      <p:pic>
        <p:nvPicPr>
          <p:cNvPr id="210" name="picture 2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686800" y="2016252"/>
            <a:ext cx="1862328" cy="2081783"/>
          </a:xfrm>
          <a:prstGeom prst="rect">
            <a:avLst/>
          </a:prstGeom>
        </p:spPr>
      </p:pic>
      <p:sp>
        <p:nvSpPr>
          <p:cNvPr id="212" name="textbox 212"/>
          <p:cNvSpPr/>
          <p:nvPr/>
        </p:nvSpPr>
        <p:spPr>
          <a:xfrm>
            <a:off x="1002791" y="1016508"/>
            <a:ext cx="6837044" cy="399415"/>
          </a:xfrm>
          <a:prstGeom prst="rect">
            <a:avLst/>
          </a:prstGeom>
          <a:solidFill>
            <a:srgbClr val="428E3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194945" algn="l" rtl="0" eaLnBrk="0">
              <a:lnSpc>
                <a:spcPct val="91000"/>
              </a:lnSpc>
              <a:spcBef>
                <a:spcPts val="5"/>
              </a:spcBef>
            </a:pP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2.“藻、菌→浮游动物→滤食</a:t>
            </a: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性动物”食物链的维稳平衡</a:t>
            </a:r>
            <a:endParaRPr lang="en-US" altLang="en-US" sz="2000" dirty="0"/>
          </a:p>
        </p:txBody>
      </p:sp>
      <p:pic>
        <p:nvPicPr>
          <p:cNvPr id="214" name="picture 2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322831" y="3131819"/>
            <a:ext cx="1780032" cy="1380744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322831" y="1629155"/>
            <a:ext cx="1778507" cy="1333500"/>
          </a:xfrm>
          <a:prstGeom prst="rect">
            <a:avLst/>
          </a:prstGeom>
        </p:spPr>
      </p:pic>
      <p:pic>
        <p:nvPicPr>
          <p:cNvPr id="218" name="picture 2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pic>
        <p:nvPicPr>
          <p:cNvPr id="220" name="picture 2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222" name="textbox 222"/>
          <p:cNvSpPr/>
          <p:nvPr/>
        </p:nvSpPr>
        <p:spPr>
          <a:xfrm>
            <a:off x="1234711" y="248619"/>
            <a:ext cx="2060575" cy="409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 技术原理</a:t>
            </a:r>
            <a:endParaRPr lang="en-US" altLang="en-US" sz="2700" dirty="0"/>
          </a:p>
        </p:txBody>
      </p:sp>
      <p:graphicFrame>
        <p:nvGraphicFramePr>
          <p:cNvPr id="224" name="table 224"/>
          <p:cNvGraphicFramePr>
            <a:graphicFrameLocks noGrp="1"/>
          </p:cNvGraphicFramePr>
          <p:nvPr/>
        </p:nvGraphicFramePr>
        <p:xfrm>
          <a:off x="9267126" y="3801503"/>
          <a:ext cx="1292859" cy="303529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292859"/>
              </a:tblGrid>
              <a:tr h="2781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20383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滤食性动物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6" name="table 226"/>
          <p:cNvGraphicFramePr>
            <a:graphicFrameLocks noGrp="1"/>
          </p:cNvGraphicFramePr>
          <p:nvPr/>
        </p:nvGraphicFramePr>
        <p:xfrm>
          <a:off x="6192139" y="3789921"/>
          <a:ext cx="1059180" cy="33147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059180"/>
              </a:tblGrid>
              <a:tr h="306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17653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浮游动物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8" name="table 228"/>
          <p:cNvGraphicFramePr>
            <a:graphicFrameLocks noGrp="1"/>
          </p:cNvGraphicFramePr>
          <p:nvPr/>
        </p:nvGraphicFramePr>
        <p:xfrm>
          <a:off x="2054605" y="2674239"/>
          <a:ext cx="1059179" cy="33147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059179"/>
              </a:tblGrid>
              <a:tr h="306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265430" algn="l" rtl="0" eaLnBrk="0">
                        <a:lnSpc>
                          <a:spcPct val="91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好氧菌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0" name="table 230"/>
          <p:cNvGraphicFramePr>
            <a:graphicFrameLocks noGrp="1"/>
          </p:cNvGraphicFramePr>
          <p:nvPr/>
        </p:nvGraphicFramePr>
        <p:xfrm>
          <a:off x="2055190" y="4216044"/>
          <a:ext cx="1058545" cy="33147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058545"/>
              </a:tblGrid>
              <a:tr h="306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17589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浮游藻类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2" name="textbox 232"/>
          <p:cNvSpPr/>
          <p:nvPr/>
        </p:nvSpPr>
        <p:spPr>
          <a:xfrm>
            <a:off x="3984274" y="6410206"/>
            <a:ext cx="1175385" cy="338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技术优势</a:t>
            </a:r>
            <a:endParaRPr lang="en-US" altLang="en-US" sz="2200" dirty="0"/>
          </a:p>
        </p:txBody>
      </p:sp>
      <p:sp>
        <p:nvSpPr>
          <p:cNvPr id="234" name="textbox 234"/>
          <p:cNvSpPr/>
          <p:nvPr/>
        </p:nvSpPr>
        <p:spPr>
          <a:xfrm>
            <a:off x="10044944" y="6411360"/>
            <a:ext cx="1174750" cy="337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5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2200" dirty="0"/>
          </a:p>
        </p:txBody>
      </p:sp>
      <p:sp>
        <p:nvSpPr>
          <p:cNvPr id="236" name="textbox 236"/>
          <p:cNvSpPr/>
          <p:nvPr/>
        </p:nvSpPr>
        <p:spPr>
          <a:xfrm>
            <a:off x="7019336" y="6409053"/>
            <a:ext cx="1169669" cy="339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4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2200" dirty="0"/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238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0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42" name="picture 2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7596504" y="3017520"/>
            <a:ext cx="676910" cy="228600"/>
          </a:xfrm>
          <a:prstGeom prst="rect">
            <a:avLst/>
          </a:prstGeom>
        </p:spPr>
      </p:pic>
      <p:pic>
        <p:nvPicPr>
          <p:cNvPr id="244" name="picture 2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472814" y="3017520"/>
            <a:ext cx="676910" cy="228600"/>
          </a:xfrm>
          <a:prstGeom prst="rect">
            <a:avLst/>
          </a:prstGeom>
        </p:spPr>
      </p:pic>
      <p:sp>
        <p:nvSpPr>
          <p:cNvPr id="246" name="textbox 246"/>
          <p:cNvSpPr/>
          <p:nvPr/>
        </p:nvSpPr>
        <p:spPr>
          <a:xfrm>
            <a:off x="3534189" y="2734226"/>
            <a:ext cx="557530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被捕食</a:t>
            </a:r>
            <a:endParaRPr lang="en-US" altLang="en-US" sz="1400" dirty="0"/>
          </a:p>
        </p:txBody>
      </p:sp>
      <p:sp>
        <p:nvSpPr>
          <p:cNvPr id="248" name="textbox 248"/>
          <p:cNvSpPr/>
          <p:nvPr/>
        </p:nvSpPr>
        <p:spPr>
          <a:xfrm>
            <a:off x="7657245" y="2734226"/>
            <a:ext cx="557530" cy="2203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被捕食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graphicFrame>
        <p:nvGraphicFramePr>
          <p:cNvPr id="252" name="table 252"/>
          <p:cNvGraphicFramePr>
            <a:graphicFrameLocks noGrp="1"/>
          </p:cNvGraphicFramePr>
          <p:nvPr/>
        </p:nvGraphicFramePr>
        <p:xfrm>
          <a:off x="685165" y="4857114"/>
          <a:ext cx="10175875" cy="1217294"/>
        </p:xfrm>
        <a:graphic>
          <a:graphicData uri="http://schemas.openxmlformats.org/drawingml/2006/table">
            <a:tbl>
              <a:tblPr/>
              <a:tblGrid>
                <a:gridCol w="10175875"/>
              </a:tblGrid>
              <a:tr h="12109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03505" algn="l" rtl="0" eaLnBrk="0">
                        <a:lnSpc>
                          <a:spcPct val="8800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水体中未被捕食的藻类及浮游动物被水生植物吸附</a:t>
                      </a:r>
                      <a:r>
                        <a:rPr sz="15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，从而使水体透明度得到提升。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这些藻类及浮游生物最终死亡</a:t>
                      </a:r>
                      <a:endParaRPr lang="en-US" altLang="en-US" sz="1500" dirty="0"/>
                    </a:p>
                    <a:p>
                      <a:pPr marL="104140" indent="-1270" algn="l" rtl="0" eaLnBrk="0">
                        <a:lnSpc>
                          <a:spcPct val="164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脱落并沉降至底泥中</a:t>
                      </a:r>
                      <a:r>
                        <a:rPr sz="15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，转化为内源污染物</a:t>
                      </a:r>
                      <a:r>
                        <a:rPr sz="15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当累积至一定量后释放至水体</a:t>
                      </a:r>
                      <a:r>
                        <a:rPr sz="15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，继续参与生态链的过程。</a:t>
                      </a:r>
                      <a:r>
                        <a:rPr sz="15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同时</a:t>
                      </a:r>
                      <a:r>
                        <a:rPr sz="15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藻菌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共生系统无法消纳的氮、</a:t>
                      </a:r>
                      <a:r>
                        <a:rPr sz="15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磷等营养物质也将被水生植物根系吸收利用。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4" name="rect"/>
          <p:cNvSpPr/>
          <p:nvPr/>
        </p:nvSpPr>
        <p:spPr>
          <a:xfrm>
            <a:off x="1556003" y="3729228"/>
            <a:ext cx="8766047" cy="1022603"/>
          </a:xfrm>
          <a:prstGeom prst="rect">
            <a:avLst/>
          </a:prstGeom>
          <a:solidFill>
            <a:srgbClr val="4A452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6" name="picture 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958827" y="5445252"/>
            <a:ext cx="231267" cy="1412747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 rot="21600000">
            <a:off x="0" y="6242443"/>
            <a:ext cx="12190094" cy="615556"/>
            <a:chOff x="0" y="0"/>
            <a:chExt cx="12190094" cy="615556"/>
          </a:xfrm>
        </p:grpSpPr>
        <p:pic>
          <p:nvPicPr>
            <p:cNvPr id="258" name="picture 2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27292"/>
              <a:ext cx="12190094" cy="588263"/>
            </a:xfrm>
            <a:prstGeom prst="rect">
              <a:avLst/>
            </a:prstGeom>
          </p:spPr>
        </p:pic>
        <p:sp>
          <p:nvSpPr>
            <p:cNvPr id="260" name="rect"/>
            <p:cNvSpPr/>
            <p:nvPr/>
          </p:nvSpPr>
          <p:spPr>
            <a:xfrm>
              <a:off x="9182" y="27597"/>
              <a:ext cx="2990976" cy="587959"/>
            </a:xfrm>
            <a:prstGeom prst="rect">
              <a:avLst/>
            </a:prstGeom>
            <a:solidFill>
              <a:srgbClr val="65A030">
                <a:alpha val="44313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62" name="picture 2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1379029" y="0"/>
              <a:ext cx="322325" cy="222884"/>
            </a:xfrm>
            <a:prstGeom prst="rect">
              <a:avLst/>
            </a:prstGeom>
          </p:spPr>
        </p:pic>
        <p:sp>
          <p:nvSpPr>
            <p:cNvPr id="264" name="textbox 264"/>
            <p:cNvSpPr/>
            <p:nvPr/>
          </p:nvSpPr>
          <p:spPr>
            <a:xfrm>
              <a:off x="954054" y="170520"/>
              <a:ext cx="1175385" cy="3378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3000"/>
                </a:lnSpc>
              </a:pPr>
              <a:r>
                <a:rPr sz="22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技术简介</a:t>
              </a:r>
              <a:endParaRPr lang="en-US" altLang="en-US" sz="2200" dirty="0"/>
            </a:p>
          </p:txBody>
        </p:sp>
      </p:grpSp>
      <p:pic>
        <p:nvPicPr>
          <p:cNvPr id="266" name="picture 2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823459" y="1594104"/>
            <a:ext cx="2441447" cy="2135123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 rot="21600000">
            <a:off x="1584960" y="3023234"/>
            <a:ext cx="1858441" cy="1259827"/>
            <a:chOff x="0" y="0"/>
            <a:chExt cx="1858441" cy="1259827"/>
          </a:xfrm>
        </p:grpSpPr>
        <p:pic>
          <p:nvPicPr>
            <p:cNvPr id="268" name="picture 2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858441" cy="1259827"/>
            </a:xfrm>
            <a:prstGeom prst="rect">
              <a:avLst/>
            </a:prstGeom>
          </p:spPr>
        </p:pic>
        <p:sp>
          <p:nvSpPr>
            <p:cNvPr id="270" name="textbox 270"/>
            <p:cNvSpPr/>
            <p:nvPr/>
          </p:nvSpPr>
          <p:spPr>
            <a:xfrm>
              <a:off x="-12700" y="-12700"/>
              <a:ext cx="1884045" cy="130428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lang="en-US" altLang="en-US" sz="500" dirty="0"/>
            </a:p>
            <a:p>
              <a:pPr marL="12192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藻菌共生系统</a:t>
              </a:r>
              <a:endParaRPr lang="en-US" altLang="en-US" sz="1400" dirty="0"/>
            </a:p>
          </p:txBody>
        </p:sp>
      </p:grpSp>
      <p:pic>
        <p:nvPicPr>
          <p:cNvPr id="272" name="picture 2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823959" y="1594103"/>
            <a:ext cx="1498092" cy="1123188"/>
          </a:xfrm>
          <a:prstGeom prst="rect">
            <a:avLst/>
          </a:prstGeom>
        </p:spPr>
      </p:pic>
      <p:pic>
        <p:nvPicPr>
          <p:cNvPr id="274" name="picture 2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54480" y="1594103"/>
            <a:ext cx="1446275" cy="1123188"/>
          </a:xfrm>
          <a:prstGeom prst="rect">
            <a:avLst/>
          </a:prstGeom>
        </p:spPr>
      </p:pic>
      <p:sp>
        <p:nvSpPr>
          <p:cNvPr id="276" name="textbox 276"/>
          <p:cNvSpPr/>
          <p:nvPr/>
        </p:nvSpPr>
        <p:spPr>
          <a:xfrm>
            <a:off x="786384" y="914400"/>
            <a:ext cx="3851275" cy="398145"/>
          </a:xfrm>
          <a:prstGeom prst="rect">
            <a:avLst/>
          </a:prstGeom>
          <a:solidFill>
            <a:srgbClr val="428E3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lang="en-US" altLang="en-US" sz="400" dirty="0"/>
          </a:p>
          <a:p>
            <a:pPr marL="202565" algn="l" rtl="0" eaLnBrk="0">
              <a:lnSpc>
                <a:spcPct val="91000"/>
              </a:lnSpc>
              <a:spcBef>
                <a:spcPts val="5"/>
              </a:spcBef>
            </a:pP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3.水生植物根系的吸附</a:t>
            </a: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和吸收</a:t>
            </a:r>
            <a:endParaRPr lang="en-US" altLang="en-US" sz="2000" dirty="0"/>
          </a:p>
        </p:txBody>
      </p:sp>
      <p:pic>
        <p:nvPicPr>
          <p:cNvPr id="278" name="picture 2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1234711" y="248619"/>
            <a:ext cx="2060575" cy="409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 技术原理</a:t>
            </a:r>
            <a:endParaRPr lang="en-US" altLang="en-US" sz="2700" dirty="0"/>
          </a:p>
        </p:txBody>
      </p:sp>
      <p:pic>
        <p:nvPicPr>
          <p:cNvPr id="284" name="picture 2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397121" y="3732529"/>
            <a:ext cx="1204213" cy="550545"/>
          </a:xfrm>
          <a:prstGeom prst="rect">
            <a:avLst/>
          </a:prstGeom>
        </p:spPr>
      </p:pic>
      <p:sp>
        <p:nvSpPr>
          <p:cNvPr id="286" name="textbox 286"/>
          <p:cNvSpPr/>
          <p:nvPr/>
        </p:nvSpPr>
        <p:spPr>
          <a:xfrm>
            <a:off x="3984274" y="6410206"/>
            <a:ext cx="1175385" cy="338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技术优势</a:t>
            </a:r>
            <a:endParaRPr lang="en-US" altLang="en-US" sz="2200" dirty="0"/>
          </a:p>
        </p:txBody>
      </p:sp>
      <p:sp>
        <p:nvSpPr>
          <p:cNvPr id="288" name="textbox 288"/>
          <p:cNvSpPr/>
          <p:nvPr/>
        </p:nvSpPr>
        <p:spPr>
          <a:xfrm>
            <a:off x="10044944" y="6411360"/>
            <a:ext cx="1174750" cy="337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5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2200" dirty="0"/>
          </a:p>
        </p:txBody>
      </p:sp>
      <p:sp>
        <p:nvSpPr>
          <p:cNvPr id="290" name="textbox 290"/>
          <p:cNvSpPr/>
          <p:nvPr/>
        </p:nvSpPr>
        <p:spPr>
          <a:xfrm>
            <a:off x="7019336" y="6409053"/>
            <a:ext cx="1169669" cy="339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4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2200" dirty="0"/>
          </a:p>
        </p:txBody>
      </p:sp>
      <p:graphicFrame>
        <p:nvGraphicFramePr>
          <p:cNvPr id="292" name="table 292"/>
          <p:cNvGraphicFramePr>
            <a:graphicFrameLocks noGrp="1"/>
          </p:cNvGraphicFramePr>
          <p:nvPr/>
        </p:nvGraphicFramePr>
        <p:xfrm>
          <a:off x="6332613" y="3416680"/>
          <a:ext cx="943610" cy="332104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943610"/>
              </a:tblGrid>
              <a:tr h="306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117475" algn="l" rtl="0" eaLnBrk="0">
                        <a:lnSpc>
                          <a:spcPct val="91000"/>
                        </a:lnSpc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水生植物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4" name="table 294"/>
          <p:cNvGraphicFramePr>
            <a:graphicFrameLocks noGrp="1"/>
          </p:cNvGraphicFramePr>
          <p:nvPr/>
        </p:nvGraphicFramePr>
        <p:xfrm>
          <a:off x="5637720" y="4113352"/>
          <a:ext cx="810259" cy="332104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810259"/>
              </a:tblGrid>
              <a:tr h="306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500" dirty="0"/>
                    </a:p>
                    <a:p>
                      <a:pPr marL="22923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底泥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6" name="table 296"/>
          <p:cNvGraphicFramePr>
            <a:graphicFrameLocks noGrp="1"/>
          </p:cNvGraphicFramePr>
          <p:nvPr/>
        </p:nvGraphicFramePr>
        <p:xfrm>
          <a:off x="2133206" y="2428151"/>
          <a:ext cx="880745" cy="30099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880745"/>
              </a:tblGrid>
              <a:tr h="275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3716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浮游藻类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8" name="table 298"/>
          <p:cNvGraphicFramePr>
            <a:graphicFrameLocks noGrp="1"/>
          </p:cNvGraphicFramePr>
          <p:nvPr/>
        </p:nvGraphicFramePr>
        <p:xfrm>
          <a:off x="9381490" y="2435148"/>
          <a:ext cx="951230" cy="262254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951230"/>
              </a:tblGrid>
              <a:tr h="2368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17272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浮游动物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6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300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2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304" name="picture 30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7500619" y="2152650"/>
            <a:ext cx="1029970" cy="228600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397884" y="2113915"/>
            <a:ext cx="999490" cy="228600"/>
          </a:xfrm>
          <a:prstGeom prst="rect">
            <a:avLst/>
          </a:prstGeom>
        </p:spPr>
      </p:pic>
      <p:pic>
        <p:nvPicPr>
          <p:cNvPr id="308" name="picture 30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3725544" y="2476500"/>
            <a:ext cx="228600" cy="971550"/>
          </a:xfrm>
          <a:prstGeom prst="rect">
            <a:avLst/>
          </a:prstGeom>
        </p:spPr>
      </p:pic>
      <p:pic>
        <p:nvPicPr>
          <p:cNvPr id="310" name="picture 3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8001634" y="2520950"/>
            <a:ext cx="228600" cy="971550"/>
          </a:xfrm>
          <a:prstGeom prst="rect">
            <a:avLst/>
          </a:prstGeom>
        </p:spPr>
      </p:pic>
      <p:sp>
        <p:nvSpPr>
          <p:cNvPr id="312" name="textbox 312"/>
          <p:cNvSpPr/>
          <p:nvPr/>
        </p:nvSpPr>
        <p:spPr>
          <a:xfrm>
            <a:off x="4091362" y="2807708"/>
            <a:ext cx="379729" cy="433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死亡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脱落</a:t>
            </a:r>
            <a:endParaRPr lang="en-US" altLang="en-US" sz="1400" dirty="0"/>
          </a:p>
        </p:txBody>
      </p:sp>
      <p:sp>
        <p:nvSpPr>
          <p:cNvPr id="314" name="textbox 314"/>
          <p:cNvSpPr/>
          <p:nvPr/>
        </p:nvSpPr>
        <p:spPr>
          <a:xfrm>
            <a:off x="7498137" y="2807708"/>
            <a:ext cx="379729" cy="4337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死亡</a:t>
            </a:r>
            <a:r>
              <a:rPr sz="14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脱落</a:t>
            </a:r>
            <a:endParaRPr lang="en-US" altLang="en-US" sz="1400" dirty="0"/>
          </a:p>
        </p:txBody>
      </p:sp>
      <p:sp>
        <p:nvSpPr>
          <p:cNvPr id="316" name="textbox 316"/>
          <p:cNvSpPr/>
          <p:nvPr/>
        </p:nvSpPr>
        <p:spPr>
          <a:xfrm>
            <a:off x="3542182" y="4158956"/>
            <a:ext cx="762000" cy="2076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algn="r" rtl="0" eaLnBrk="0">
              <a:lnSpc>
                <a:spcPct val="85000"/>
              </a:lnSpc>
            </a:pPr>
            <a:r>
              <a:rPr sz="1400" b="1" kern="0" spc="-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C、</a:t>
            </a:r>
            <a:r>
              <a:rPr sz="1400" b="1" kern="0" spc="-2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sz="1400" b="1" kern="0" spc="-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 kern="0" spc="-2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endParaRPr lang="en-US" altLang="en-US" sz="1400" dirty="0"/>
          </a:p>
        </p:txBody>
      </p:sp>
      <p:sp>
        <p:nvSpPr>
          <p:cNvPr id="318" name="textbox 318"/>
          <p:cNvSpPr/>
          <p:nvPr/>
        </p:nvSpPr>
        <p:spPr>
          <a:xfrm>
            <a:off x="3715873" y="1833419"/>
            <a:ext cx="373379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吸附</a:t>
            </a:r>
            <a:endParaRPr lang="en-US" altLang="en-US" sz="1400" dirty="0"/>
          </a:p>
        </p:txBody>
      </p:sp>
      <p:sp>
        <p:nvSpPr>
          <p:cNvPr id="320" name="textbox 320"/>
          <p:cNvSpPr/>
          <p:nvPr/>
        </p:nvSpPr>
        <p:spPr>
          <a:xfrm>
            <a:off x="7844008" y="1833419"/>
            <a:ext cx="373379" cy="21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吸附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3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324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87780" y="1410334"/>
            <a:ext cx="9689591" cy="4726813"/>
          </a:xfrm>
          <a:prstGeom prst="rect">
            <a:avLst/>
          </a:prstGeom>
        </p:spPr>
      </p:pic>
      <p:pic>
        <p:nvPicPr>
          <p:cNvPr id="326" name="picture 3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958827" y="5445252"/>
            <a:ext cx="231267" cy="1412747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 rot="21600000">
            <a:off x="0" y="6242443"/>
            <a:ext cx="12190094" cy="615556"/>
            <a:chOff x="0" y="0"/>
            <a:chExt cx="12190094" cy="615556"/>
          </a:xfrm>
        </p:grpSpPr>
        <p:pic>
          <p:nvPicPr>
            <p:cNvPr id="328" name="picture 3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27292"/>
              <a:ext cx="12190094" cy="588263"/>
            </a:xfrm>
            <a:prstGeom prst="rect">
              <a:avLst/>
            </a:prstGeom>
          </p:spPr>
        </p:pic>
        <p:sp>
          <p:nvSpPr>
            <p:cNvPr id="330" name="rect"/>
            <p:cNvSpPr/>
            <p:nvPr/>
          </p:nvSpPr>
          <p:spPr>
            <a:xfrm>
              <a:off x="9182" y="27597"/>
              <a:ext cx="2990976" cy="587959"/>
            </a:xfrm>
            <a:prstGeom prst="rect">
              <a:avLst/>
            </a:prstGeom>
            <a:solidFill>
              <a:srgbClr val="65A030">
                <a:alpha val="44313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32" name="picture 3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1379029" y="0"/>
              <a:ext cx="322325" cy="222884"/>
            </a:xfrm>
            <a:prstGeom prst="rect">
              <a:avLst/>
            </a:prstGeom>
          </p:spPr>
        </p:pic>
        <p:sp>
          <p:nvSpPr>
            <p:cNvPr id="334" name="textbox 334"/>
            <p:cNvSpPr/>
            <p:nvPr/>
          </p:nvSpPr>
          <p:spPr>
            <a:xfrm>
              <a:off x="954054" y="170520"/>
              <a:ext cx="1175385" cy="3378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3000"/>
                </a:lnSpc>
              </a:pPr>
              <a:r>
                <a:rPr sz="22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技术简介</a:t>
              </a:r>
              <a:endParaRPr lang="en-US" altLang="en-US" sz="2200" dirty="0"/>
            </a:p>
          </p:txBody>
        </p:sp>
      </p:grpSp>
      <p:sp>
        <p:nvSpPr>
          <p:cNvPr id="336" name="textbox 336"/>
          <p:cNvSpPr/>
          <p:nvPr/>
        </p:nvSpPr>
        <p:spPr>
          <a:xfrm>
            <a:off x="7339923" y="3398337"/>
            <a:ext cx="3402329" cy="14998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水体中的碳、氮、磷污染物经过藻菌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共生体</a:t>
            </a:r>
            <a:endParaRPr lang="en-US" altLang="en-US" sz="1400" dirty="0"/>
          </a:p>
          <a:p>
            <a:pPr marL="12700" indent="-635" algn="l" rtl="0" eaLnBrk="0">
              <a:lnSpc>
                <a:spcPct val="152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耦合生态链的转化、吸收和内化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，浓度大大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，最终作为水生动植物生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长繁殖的重要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组成部分参与后续生命活动。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至此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，水体自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净能力得到提升并形成生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态平衡。</a:t>
            </a:r>
            <a:endParaRPr lang="en-US" altLang="en-US" sz="1400" dirty="0"/>
          </a:p>
        </p:txBody>
      </p:sp>
      <p:pic>
        <p:nvPicPr>
          <p:cNvPr id="338" name="picture 3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sp>
        <p:nvSpPr>
          <p:cNvPr id="340" name="textbox 340"/>
          <p:cNvSpPr/>
          <p:nvPr/>
        </p:nvSpPr>
        <p:spPr>
          <a:xfrm>
            <a:off x="335279" y="873252"/>
            <a:ext cx="2627629" cy="399415"/>
          </a:xfrm>
          <a:prstGeom prst="rect">
            <a:avLst/>
          </a:prstGeom>
          <a:solidFill>
            <a:srgbClr val="428E3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186055" algn="l" rtl="0" eaLnBrk="0">
              <a:lnSpc>
                <a:spcPct val="91000"/>
              </a:lnSpc>
              <a:spcBef>
                <a:spcPts val="5"/>
              </a:spcBef>
            </a:pPr>
            <a:r>
              <a:rPr sz="20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4.水体自净能力提升</a:t>
            </a:r>
            <a:endParaRPr lang="en-US" altLang="en-US" sz="2000" dirty="0"/>
          </a:p>
        </p:txBody>
      </p:sp>
      <p:pic>
        <p:nvPicPr>
          <p:cNvPr id="342" name="picture 3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344" name="textbox 344"/>
          <p:cNvSpPr/>
          <p:nvPr/>
        </p:nvSpPr>
        <p:spPr>
          <a:xfrm>
            <a:off x="1234711" y="248619"/>
            <a:ext cx="2060575" cy="409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 技术原理</a:t>
            </a:r>
            <a:endParaRPr lang="en-US" altLang="en-US" sz="2700" dirty="0"/>
          </a:p>
        </p:txBody>
      </p:sp>
      <p:sp>
        <p:nvSpPr>
          <p:cNvPr id="346" name="textbox 346"/>
          <p:cNvSpPr/>
          <p:nvPr/>
        </p:nvSpPr>
        <p:spPr>
          <a:xfrm>
            <a:off x="3984274" y="6410206"/>
            <a:ext cx="1175385" cy="338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技术优势</a:t>
            </a:r>
            <a:endParaRPr lang="en-US" altLang="en-US" sz="2200" dirty="0"/>
          </a:p>
        </p:txBody>
      </p:sp>
      <p:sp>
        <p:nvSpPr>
          <p:cNvPr id="348" name="textbox 348"/>
          <p:cNvSpPr/>
          <p:nvPr/>
        </p:nvSpPr>
        <p:spPr>
          <a:xfrm>
            <a:off x="10044944" y="6411360"/>
            <a:ext cx="1174750" cy="337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5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2200" dirty="0"/>
          </a:p>
        </p:txBody>
      </p:sp>
      <p:sp>
        <p:nvSpPr>
          <p:cNvPr id="350" name="textbox 350"/>
          <p:cNvSpPr/>
          <p:nvPr/>
        </p:nvSpPr>
        <p:spPr>
          <a:xfrm>
            <a:off x="7019336" y="6409053"/>
            <a:ext cx="1169669" cy="339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4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2200" dirty="0"/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352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4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3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9570" y="1814195"/>
            <a:ext cx="720090" cy="720089"/>
          </a:xfrm>
          <a:prstGeom prst="rect">
            <a:avLst/>
          </a:prstGeom>
        </p:spPr>
      </p:pic>
      <p:pic>
        <p:nvPicPr>
          <p:cNvPr id="360" name="picture 3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69570" y="3239770"/>
            <a:ext cx="720090" cy="720089"/>
          </a:xfrm>
          <a:prstGeom prst="rect">
            <a:avLst/>
          </a:prstGeom>
        </p:spPr>
      </p:pic>
      <p:pic>
        <p:nvPicPr>
          <p:cNvPr id="362" name="picture 3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69570" y="4677409"/>
            <a:ext cx="720090" cy="720090"/>
          </a:xfrm>
          <a:prstGeom prst="rect">
            <a:avLst/>
          </a:prstGeom>
        </p:spPr>
      </p:pic>
      <p:graphicFrame>
        <p:nvGraphicFramePr>
          <p:cNvPr id="364" name="table 364"/>
          <p:cNvGraphicFramePr>
            <a:graphicFrameLocks noGrp="1"/>
          </p:cNvGraphicFramePr>
          <p:nvPr/>
        </p:nvGraphicFramePr>
        <p:xfrm>
          <a:off x="369570" y="1548383"/>
          <a:ext cx="5000625" cy="4086859"/>
        </p:xfrm>
        <a:graphic>
          <a:graphicData uri="http://schemas.openxmlformats.org/drawingml/2006/table">
            <a:tbl>
              <a:tblPr/>
              <a:tblGrid>
                <a:gridCol w="784859"/>
                <a:gridCol w="4215765"/>
              </a:tblGrid>
              <a:tr h="4086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82575" algn="l" rtl="0" eaLnBrk="0">
                        <a:lnSpc>
                          <a:spcPct val="88000"/>
                        </a:lnSpc>
                      </a:pPr>
                      <a:r>
                        <a:rPr sz="27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27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268605" algn="l" rtl="0" eaLnBrk="0">
                        <a:lnSpc>
                          <a:spcPct val="87000"/>
                        </a:lnSpc>
                        <a:spcBef>
                          <a:spcPts val="810"/>
                        </a:spcBef>
                      </a:pPr>
                      <a:r>
                        <a:rPr sz="27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27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27749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27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2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66" name="table 366"/>
          <p:cNvGraphicFramePr>
            <a:graphicFrameLocks noGrp="1"/>
          </p:cNvGraphicFramePr>
          <p:nvPr/>
        </p:nvGraphicFramePr>
        <p:xfrm>
          <a:off x="8461375" y="2411729"/>
          <a:ext cx="3178809" cy="2460625"/>
        </p:xfrm>
        <a:graphic>
          <a:graphicData uri="http://schemas.openxmlformats.org/drawingml/2006/table">
            <a:tbl>
              <a:tblPr/>
              <a:tblGrid>
                <a:gridCol w="3178809"/>
              </a:tblGrid>
              <a:tr h="2454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marL="1035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相关专利申请及授权：</a:t>
                      </a:r>
                      <a:endParaRPr lang="en-US" altLang="en-US" sz="1400" dirty="0"/>
                    </a:p>
                    <a:p>
                      <a:pPr marL="115570" algn="l" rtl="0" eaLnBrk="0">
                        <a:lnSpc>
                          <a:spcPts val="1750"/>
                        </a:lnSpc>
                        <a:spcBef>
                          <a:spcPts val="88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&gt;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组合式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LED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藻菌共生床：专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利号</a:t>
                      </a:r>
                      <a:endParaRPr lang="en-US" altLang="en-US" sz="1400" dirty="0"/>
                    </a:p>
                    <a:p>
                      <a:pPr marL="396240" algn="l" rtl="0" eaLnBrk="0">
                        <a:lnSpc>
                          <a:spcPct val="74000"/>
                        </a:lnSpc>
                        <a:spcBef>
                          <a:spcPts val="112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2022307621925</a:t>
                      </a:r>
                      <a:endParaRPr lang="en-US" altLang="en-US" sz="1400" dirty="0"/>
                    </a:p>
                    <a:p>
                      <a:pPr marL="396240" indent="-280670" algn="l" rtl="0" eaLnBrk="0">
                        <a:lnSpc>
                          <a:spcPct val="124000"/>
                        </a:lnSpc>
                        <a:spcBef>
                          <a:spcPts val="93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&gt;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一种预固化藻菌共生体耦合生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态链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处理系统：申请号</a:t>
                      </a:r>
                      <a:r>
                        <a:rPr sz="14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2023215016064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/>
                    </a:p>
                    <a:p>
                      <a:pPr marL="415925" indent="-300355" algn="l" rtl="0" eaLnBrk="0">
                        <a:lnSpc>
                          <a:spcPct val="124000"/>
                        </a:lnSpc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&gt;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一种快速启动的藻菌共生曝气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池：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申请号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202321463184.6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7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8" name="picture 3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958827" y="5445252"/>
            <a:ext cx="231267" cy="1412747"/>
          </a:xfrm>
          <a:prstGeom prst="rect">
            <a:avLst/>
          </a:prstGeom>
        </p:spPr>
      </p:pic>
      <p:pic>
        <p:nvPicPr>
          <p:cNvPr id="370" name="picture 3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6269735"/>
            <a:ext cx="12190094" cy="588263"/>
          </a:xfrm>
          <a:prstGeom prst="rect">
            <a:avLst/>
          </a:prstGeom>
        </p:spPr>
      </p:pic>
      <p:sp>
        <p:nvSpPr>
          <p:cNvPr id="372" name="textbox 372"/>
          <p:cNvSpPr/>
          <p:nvPr/>
        </p:nvSpPr>
        <p:spPr>
          <a:xfrm>
            <a:off x="1229868" y="4437888"/>
            <a:ext cx="4140834" cy="119824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marL="193675" algn="l" rtl="0" eaLnBrk="0">
              <a:lnSpc>
                <a:spcPct val="88000"/>
              </a:lnSpc>
              <a:spcBef>
                <a:spcPts val="5"/>
              </a:spcBef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当阴雨天或夜间光照不足时</a:t>
            </a:r>
            <a:r>
              <a:rPr sz="15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，藻类的光合作</a:t>
            </a:r>
            <a:endParaRPr lang="en-US" altLang="en-US" sz="1500" dirty="0"/>
          </a:p>
          <a:p>
            <a:pPr marL="185420" indent="2540" algn="l" rtl="0" eaLnBrk="0">
              <a:lnSpc>
                <a:spcPct val="164000"/>
              </a:lnSpc>
              <a:spcBef>
                <a:spcPts val="5"/>
              </a:spcBef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用将受到抑制</a:t>
            </a:r>
            <a:r>
              <a:rPr sz="1500" b="1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而国内城市年平均日照时间 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仅有3~4小时每天</a:t>
            </a:r>
            <a:r>
              <a:rPr sz="15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时间利用率低。</a:t>
            </a:r>
            <a:endParaRPr lang="en-US" altLang="en-US" sz="1500" dirty="0"/>
          </a:p>
        </p:txBody>
      </p:sp>
      <p:sp>
        <p:nvSpPr>
          <p:cNvPr id="374" name="textbox 374"/>
          <p:cNvSpPr/>
          <p:nvPr/>
        </p:nvSpPr>
        <p:spPr>
          <a:xfrm>
            <a:off x="1219200" y="1548383"/>
            <a:ext cx="4107179" cy="119951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800" dirty="0"/>
          </a:p>
          <a:p>
            <a:pPr marL="186055" algn="l" rtl="0" eaLnBrk="0">
              <a:lnSpc>
                <a:spcPts val="2105"/>
              </a:lnSpc>
              <a:spcBef>
                <a:spcPts val="5"/>
              </a:spcBef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藻类为浮游生物</a:t>
            </a:r>
            <a:r>
              <a:rPr sz="1500" b="1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而好氧污泥（菌）</a:t>
            </a:r>
            <a:r>
              <a:rPr sz="1500" b="1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为絮</a:t>
            </a:r>
            <a:endParaRPr lang="en-US" altLang="en-US" sz="1500" dirty="0"/>
          </a:p>
          <a:p>
            <a:pPr marL="186055" algn="l" rtl="0" eaLnBrk="0">
              <a:lnSpc>
                <a:spcPct val="158000"/>
              </a:lnSpc>
              <a:spcBef>
                <a:spcPts val="30"/>
              </a:spcBef>
            </a:pP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状物容易沉淀</a:t>
            </a:r>
            <a:r>
              <a:rPr sz="15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两者不易结合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在一起</a:t>
            </a:r>
            <a:r>
              <a:rPr sz="15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     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此对污染物的降解和转化效率比较低；</a:t>
            </a:r>
            <a:endParaRPr lang="en-US" altLang="en-US" sz="1500" dirty="0"/>
          </a:p>
        </p:txBody>
      </p:sp>
      <p:sp>
        <p:nvSpPr>
          <p:cNvPr id="376" name="textbox 376"/>
          <p:cNvSpPr/>
          <p:nvPr/>
        </p:nvSpPr>
        <p:spPr>
          <a:xfrm>
            <a:off x="1229868" y="2977895"/>
            <a:ext cx="4101465" cy="119824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marL="184785" algn="l" rtl="0" eaLnBrk="0">
              <a:lnSpc>
                <a:spcPct val="88000"/>
              </a:lnSpc>
              <a:spcBef>
                <a:spcPts val="0"/>
              </a:spcBef>
            </a:pP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原有水生植物对微生物的吸附效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率存在较</a:t>
            </a:r>
            <a:endParaRPr lang="en-US" altLang="en-US" sz="1500" dirty="0"/>
          </a:p>
          <a:p>
            <a:pPr marL="183515" indent="2540" algn="l" rtl="0" eaLnBrk="0">
              <a:lnSpc>
                <a:spcPct val="164000"/>
              </a:lnSpc>
              <a:spcBef>
                <a:spcPts val="10"/>
              </a:spcBef>
            </a:pP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大的不确定性</a:t>
            </a:r>
            <a:r>
              <a:rPr sz="15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，将其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与生态链有机耦合的    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难度较大</a:t>
            </a:r>
            <a:r>
              <a:rPr sz="15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可能造成该环节效率低下；</a:t>
            </a:r>
            <a:endParaRPr lang="en-US" altLang="en-US" sz="1500" dirty="0"/>
          </a:p>
        </p:txBody>
      </p:sp>
      <p:sp>
        <p:nvSpPr>
          <p:cNvPr id="378" name="rect"/>
          <p:cNvSpPr/>
          <p:nvPr/>
        </p:nvSpPr>
        <p:spPr>
          <a:xfrm>
            <a:off x="9182" y="6270040"/>
            <a:ext cx="2990976" cy="587959"/>
          </a:xfrm>
          <a:prstGeom prst="rect">
            <a:avLst/>
          </a:prstGeom>
          <a:solidFill>
            <a:srgbClr val="65A030">
              <a:alpha val="4431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80" name="picture 3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554865" y="1822132"/>
            <a:ext cx="433832" cy="3573144"/>
          </a:xfrm>
          <a:prstGeom prst="rect">
            <a:avLst/>
          </a:prstGeom>
        </p:spPr>
      </p:pic>
      <p:pic>
        <p:nvPicPr>
          <p:cNvPr id="382" name="picture 3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697405" y="129645"/>
            <a:ext cx="2166739" cy="528617"/>
          </a:xfrm>
          <a:prstGeom prst="rect">
            <a:avLst/>
          </a:prstGeom>
        </p:spPr>
      </p:pic>
      <p:sp>
        <p:nvSpPr>
          <p:cNvPr id="384" name="textbox 384"/>
          <p:cNvSpPr/>
          <p:nvPr/>
        </p:nvSpPr>
        <p:spPr>
          <a:xfrm>
            <a:off x="844362" y="1144745"/>
            <a:ext cx="4022725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2000" b="1" kern="0" spc="-10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自然的藻菌系统存在一定的局限性：</a:t>
            </a:r>
            <a:endParaRPr lang="en-US" altLang="en-US" sz="2000" dirty="0"/>
          </a:p>
        </p:txBody>
      </p:sp>
      <p:pic>
        <p:nvPicPr>
          <p:cNvPr id="386" name="picture 3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3844" y="735177"/>
            <a:ext cx="11479746" cy="84454"/>
          </a:xfrm>
          <a:prstGeom prst="rect">
            <a:avLst/>
          </a:prstGeom>
        </p:spPr>
      </p:pic>
      <p:sp>
        <p:nvSpPr>
          <p:cNvPr id="388" name="textbox 388"/>
          <p:cNvSpPr/>
          <p:nvPr/>
        </p:nvSpPr>
        <p:spPr>
          <a:xfrm>
            <a:off x="1234711" y="248264"/>
            <a:ext cx="2060575" cy="410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3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 技术改进</a:t>
            </a:r>
            <a:endParaRPr lang="en-US" altLang="en-US" sz="2700" dirty="0"/>
          </a:p>
        </p:txBody>
      </p:sp>
      <p:pic>
        <p:nvPicPr>
          <p:cNvPr id="390" name="picture 3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112763" y="3354323"/>
            <a:ext cx="1162812" cy="565404"/>
          </a:xfrm>
          <a:prstGeom prst="rect">
            <a:avLst/>
          </a:prstGeom>
        </p:spPr>
      </p:pic>
      <p:sp>
        <p:nvSpPr>
          <p:cNvPr id="392" name="textbox 392"/>
          <p:cNvSpPr/>
          <p:nvPr/>
        </p:nvSpPr>
        <p:spPr>
          <a:xfrm>
            <a:off x="7351635" y="3389096"/>
            <a:ext cx="1019175" cy="524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3900" kern="0" spc="0" dirty="0">
                <a:solidFill>
                  <a:srgbClr val="0C230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改进</a:t>
            </a:r>
            <a:endParaRPr lang="en-US" altLang="en-US" sz="3900" dirty="0"/>
          </a:p>
        </p:txBody>
      </p:sp>
      <p:pic>
        <p:nvPicPr>
          <p:cNvPr id="394" name="picture 39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379029" y="6242443"/>
            <a:ext cx="322325" cy="222884"/>
          </a:xfrm>
          <a:prstGeom prst="rect">
            <a:avLst/>
          </a:prstGeom>
        </p:spPr>
      </p:pic>
      <p:sp>
        <p:nvSpPr>
          <p:cNvPr id="396" name="textbox 396"/>
          <p:cNvSpPr/>
          <p:nvPr/>
        </p:nvSpPr>
        <p:spPr>
          <a:xfrm>
            <a:off x="954054" y="6412963"/>
            <a:ext cx="1175385" cy="337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技术简介</a:t>
            </a:r>
            <a:endParaRPr lang="en-US" altLang="en-US" sz="2200" dirty="0"/>
          </a:p>
        </p:txBody>
      </p:sp>
      <p:sp>
        <p:nvSpPr>
          <p:cNvPr id="398" name="textbox 398"/>
          <p:cNvSpPr/>
          <p:nvPr/>
        </p:nvSpPr>
        <p:spPr>
          <a:xfrm>
            <a:off x="3984274" y="6410206"/>
            <a:ext cx="1175385" cy="338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6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技术优势</a:t>
            </a:r>
            <a:endParaRPr lang="en-US" altLang="en-US" sz="2200" dirty="0"/>
          </a:p>
        </p:txBody>
      </p:sp>
      <p:sp>
        <p:nvSpPr>
          <p:cNvPr id="400" name="textbox 400"/>
          <p:cNvSpPr/>
          <p:nvPr/>
        </p:nvSpPr>
        <p:spPr>
          <a:xfrm>
            <a:off x="10044944" y="6411360"/>
            <a:ext cx="1174750" cy="337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200" kern="0" spc="5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相关业绩</a:t>
            </a:r>
            <a:endParaRPr lang="en-US" altLang="en-US" sz="2200" dirty="0"/>
          </a:p>
        </p:txBody>
      </p:sp>
      <p:sp>
        <p:nvSpPr>
          <p:cNvPr id="402" name="textbox 402"/>
          <p:cNvSpPr/>
          <p:nvPr/>
        </p:nvSpPr>
        <p:spPr>
          <a:xfrm>
            <a:off x="7019336" y="6409053"/>
            <a:ext cx="1169669" cy="339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200" kern="0" spc="4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典型案例</a:t>
            </a:r>
            <a:endParaRPr lang="en-US" altLang="en-US" sz="2200" dirty="0"/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313944" y="167640"/>
            <a:ext cx="493775" cy="493776"/>
            <a:chOff x="0" y="0"/>
            <a:chExt cx="493775" cy="493776"/>
          </a:xfrm>
        </p:grpSpPr>
        <p:sp>
          <p:nvSpPr>
            <p:cNvPr id="404" name="path"/>
            <p:cNvSpPr/>
            <p:nvPr/>
          </p:nvSpPr>
          <p:spPr>
            <a:xfrm>
              <a:off x="0" y="0"/>
              <a:ext cx="246888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6" name="path"/>
            <p:cNvSpPr/>
            <p:nvPr/>
          </p:nvSpPr>
          <p:spPr>
            <a:xfrm>
              <a:off x="246887" y="246888"/>
              <a:ext cx="246887" cy="246888"/>
            </a:xfrm>
            <a:custGeom>
              <a:avLst/>
              <a:gdLst/>
              <a:ahLst/>
              <a:cxnLst/>
              <a:rect l="0" t="0" r="0" b="0"/>
              <a:pathLst>
                <a:path w="388" h="388">
                  <a:moveTo>
                    <a:pt x="0" y="0"/>
                  </a:moveTo>
                  <a:lnTo>
                    <a:pt x="388" y="0"/>
                  </a:lnTo>
                  <a:lnTo>
                    <a:pt x="388" y="388"/>
                  </a:lnTo>
                  <a:lnTo>
                    <a:pt x="0" y="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E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DE3ZjZhNmRmN2NhZGFkZTAwNWY1Yzk0ZDM5MDMyMTg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5199</Words>
  <Application>WPS 演示</Application>
  <PresentationFormat/>
  <Paragraphs>615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Impact</vt:lpstr>
      <vt:lpstr>Wingdings</vt:lpstr>
      <vt:lpstr>Calibri</vt:lpstr>
      <vt:lpstr>Arial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♡Syuki</cp:lastModifiedBy>
  <cp:revision>2</cp:revision>
  <dcterms:created xsi:type="dcterms:W3CDTF">2024-01-15T03:52:43Z</dcterms:created>
  <dcterms:modified xsi:type="dcterms:W3CDTF">2024-01-15T04:03:52Z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2024-01-15T11:41:17Z</vt:filetime>
  </property>
  <property fmtid="{D5CDD505-2E9C-101B-9397-08002B2CF9AE}" pid="4" name="ICV">
    <vt:lpwstr>EF25B01D15AC4023A299738DCDDEFF90_13</vt:lpwstr>
  </property>
  <property fmtid="{D5CDD505-2E9C-101B-9397-08002B2CF9AE}" pid="5" name="KSOProductBuildVer">
    <vt:lpwstr>2052-12.1.0.16120</vt:lpwstr>
  </property>
</Properties>
</file>